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31"/>
  </p:handoutMasterIdLst>
  <p:sldIdLst>
    <p:sldId id="409" r:id="rId4"/>
    <p:sldId id="440" r:id="rId6"/>
    <p:sldId id="439" r:id="rId7"/>
    <p:sldId id="483" r:id="rId8"/>
    <p:sldId id="441" r:id="rId9"/>
    <p:sldId id="507" r:id="rId10"/>
    <p:sldId id="462" r:id="rId11"/>
    <p:sldId id="437" r:id="rId12"/>
    <p:sldId id="442" r:id="rId13"/>
    <p:sldId id="463" r:id="rId14"/>
    <p:sldId id="443" r:id="rId15"/>
    <p:sldId id="444" r:id="rId16"/>
    <p:sldId id="445" r:id="rId17"/>
    <p:sldId id="464" r:id="rId18"/>
    <p:sldId id="448" r:id="rId19"/>
    <p:sldId id="449" r:id="rId20"/>
    <p:sldId id="450" r:id="rId21"/>
    <p:sldId id="451" r:id="rId22"/>
    <p:sldId id="456" r:id="rId23"/>
    <p:sldId id="438" r:id="rId24"/>
    <p:sldId id="465" r:id="rId25"/>
    <p:sldId id="454" r:id="rId26"/>
    <p:sldId id="527" r:id="rId27"/>
    <p:sldId id="457" r:id="rId28"/>
    <p:sldId id="458" r:id="rId29"/>
    <p:sldId id="459"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998CC"/>
    <a:srgbClr val="2D487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76" d="100"/>
          <a:sy n="76" d="100"/>
        </p:scale>
        <p:origin x="62" y="101"/>
      </p:cViewPr>
      <p:guideLst>
        <p:guide orient="horz" pos="2203"/>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2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字魂58号-创中黑" panose="00000500000000000000" charset="-122"/>
              </a:rPr>
            </a:fld>
            <a:endParaRPr lang="zh-CN" altLang="en-US">
              <a:ea typeface="字魂58号-创中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字魂58号-创中黑" panose="00000500000000000000" charset="-122"/>
              </a:rPr>
            </a:fld>
            <a:endParaRPr lang="zh-CN" altLang="en-US">
              <a:ea typeface="字魂58号-创中黑" panose="0000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0"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1" name="TextBox 3"/>
          <p:cNvSpPr txBox="1"/>
          <p:nvPr userDrawn="1"/>
        </p:nvSpPr>
        <p:spPr>
          <a:xfrm>
            <a:off x="1615605" y="6739570"/>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10"/>
              </a:rPr>
              <a:t>PPT</a:t>
            </a:r>
            <a:r>
              <a:rPr lang="zh-CN" altLang="en-US" sz="100" dirty="0">
                <a:solidFill>
                  <a:prstClr val="black"/>
                </a:solidFill>
                <a:latin typeface="微软雅黑" panose="020B0503020204020204" pitchFamily="34" charset="-122"/>
                <a:ea typeface="微软雅黑" panose="020B0503020204020204" pitchFamily="34" charset="-122"/>
                <a:hlinkClick r:id="rId10"/>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字魂58号-创中黑" panose="00000500000000000000" charset="-122"/>
          <a:ea typeface="字魂58号-创中黑" panose="00000500000000000000" charset="-122"/>
          <a:cs typeface="字魂58号-创中黑"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7.xml"/><Relationship Id="rId3" Type="http://schemas.openxmlformats.org/officeDocument/2006/relationships/image" Target="../media/image7.png"/><Relationship Id="rId2" Type="http://schemas.openxmlformats.org/officeDocument/2006/relationships/tags" Target="../tags/tag96.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image" Target="../media/image7.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20.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80.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image" Target="../media/image9.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1"/>
          <a:stretch>
            <a:fillRect/>
          </a:stretch>
        </p:blipFill>
        <p:spPr>
          <a:xfrm>
            <a:off x="0" y="0"/>
            <a:ext cx="12184380" cy="6857365"/>
          </a:xfrm>
          <a:prstGeom prst="rect">
            <a:avLst/>
          </a:prstGeom>
        </p:spPr>
      </p:pic>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endParaRPr lang="en-US" altLang="zh-CN" sz="600" dirty="0">
              <a:solidFill>
                <a:schemeClr val="bg1"/>
              </a:solidFill>
              <a:effectLst>
                <a:outerShdw blurRad="381000" algn="ctr" rotWithShape="0">
                  <a:prstClr val="black">
                    <a:alpha val="25000"/>
                  </a:prstClr>
                </a:outerShdw>
              </a:effectLst>
              <a:cs typeface="+mn-ea"/>
              <a:sym typeface="+mn-lt"/>
            </a:endParaRP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endPar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endParaRP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endPar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endParaRPr lang="en-US" altLang="zh-CN" sz="1200" b="1" dirty="0">
              <a:solidFill>
                <a:schemeClr val="bg1"/>
              </a:solidFill>
              <a:effectLst>
                <a:outerShdw blurRad="381000" algn="ctr" rotWithShape="0">
                  <a:prstClr val="black">
                    <a:alpha val="25000"/>
                  </a:prstClr>
                </a:outerShdw>
              </a:effectLst>
              <a:cs typeface="+mn-ea"/>
              <a:sym typeface="+mn-lt"/>
            </a:endParaRP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endParaRPr lang="en-US" altLang="zh-CN" sz="600" dirty="0">
              <a:solidFill>
                <a:schemeClr val="bg1"/>
              </a:solidFill>
              <a:effectLst>
                <a:outerShdw blurRad="381000" algn="ctr" rotWithShape="0">
                  <a:prstClr val="black">
                    <a:alpha val="25000"/>
                  </a:prstClr>
                </a:outerShdw>
              </a:effectLst>
              <a:cs typeface="+mn-ea"/>
              <a:sym typeface="+mn-lt"/>
            </a:endParaRPr>
          </a:p>
        </p:txBody>
      </p:sp>
      <p:sp>
        <p:nvSpPr>
          <p:cNvPr id="7" name="矩形 6"/>
          <p:cNvSpPr/>
          <p:nvPr/>
        </p:nvSpPr>
        <p:spPr>
          <a:xfrm>
            <a:off x="1557020" y="651510"/>
            <a:ext cx="6029325" cy="2975610"/>
          </a:xfrm>
          <a:prstGeom prst="rect">
            <a:avLst/>
          </a:prstGeom>
          <a:solidFill>
            <a:schemeClr val="bg1">
              <a:alpha val="11000"/>
            </a:schemeClr>
          </a:solidFill>
          <a:ln w="85725" cmpd="sng">
            <a:noFill/>
            <a:prstDash val="solid"/>
          </a:ln>
          <a:effectLst>
            <a:outerShdw blurRad="254000" dist="38100" dir="6120000" sx="104000" sy="104000" algn="tl" rotWithShape="0">
              <a:schemeClr val="bg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0" y="-635"/>
            <a:ext cx="12192000" cy="6858635"/>
          </a:xfrm>
          <a:prstGeom prst="rect">
            <a:avLst/>
          </a:prstGeom>
          <a:gradFill>
            <a:gsLst>
              <a:gs pos="0">
                <a:schemeClr val="tx2">
                  <a:lumMod val="75000"/>
                  <a:lumOff val="25000"/>
                  <a:alpha val="0"/>
                </a:schemeClr>
              </a:gs>
              <a:gs pos="86000">
                <a:schemeClr val="accent1">
                  <a:lumMod val="50000"/>
                  <a:alpha val="58000"/>
                </a:schemeClr>
              </a:gs>
            </a:gsLst>
            <a:lin ang="3600000" scaled="0"/>
          </a:gradFill>
          <a:ln w="85725" cmpd="sng">
            <a:noFill/>
            <a:prstDash val="solid"/>
          </a:ln>
          <a:effectLst>
            <a:outerShdw blurRad="254000" dist="38100" dir="6120000" sx="104000" sy="104000" algn="tl" rotWithShape="0">
              <a:srgbClr val="2D4875">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圆角 18"/>
          <p:cNvSpPr/>
          <p:nvPr/>
        </p:nvSpPr>
        <p:spPr>
          <a:xfrm>
            <a:off x="4672330" y="4631055"/>
            <a:ext cx="2545080" cy="429895"/>
          </a:xfrm>
          <a:prstGeom prst="roundRect">
            <a:avLst>
              <a:gd name="adj" fmla="val 0"/>
            </a:avLst>
          </a:prstGeom>
          <a:noFill/>
          <a:ln w="28575">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4714240" y="4601210"/>
            <a:ext cx="2468880" cy="461665"/>
          </a:xfrm>
          <a:prstGeom prst="rect">
            <a:avLst/>
          </a:prstGeom>
          <a:noFill/>
        </p:spPr>
        <p:txBody>
          <a:bodyPr wrap="square" rtlCol="0">
            <a:spAutoFit/>
          </a:bodyPr>
          <a:lstStyle/>
          <a:p>
            <a:pPr algn="ctr"/>
            <a:r>
              <a:rPr lang="zh-CN" altLang="en-US" sz="2400" dirty="0">
                <a:solidFill>
                  <a:schemeClr val="tx1"/>
                </a:solidFill>
                <a:effectLst>
                  <a:outerShdw blurRad="38100" dist="19050" dir="2700000" algn="tl" rotWithShape="0">
                    <a:schemeClr val="dk1">
                      <a:alpha val="40000"/>
                    </a:schemeClr>
                  </a:outerShdw>
                </a:effectLst>
                <a:cs typeface="+mn-ea"/>
                <a:sym typeface="+mn-lt"/>
              </a:rPr>
              <a:t>汇报人：杨一舟</a:t>
            </a:r>
            <a:endParaRPr lang="zh-CN" altLang="en-US" sz="2400" dirty="0">
              <a:solidFill>
                <a:schemeClr val="tx1"/>
              </a:solidFill>
              <a:effectLst>
                <a:outerShdw blurRad="38100" dist="19050" dir="2700000" algn="tl" rotWithShape="0">
                  <a:schemeClr val="dk1">
                    <a:alpha val="40000"/>
                  </a:schemeClr>
                </a:outerShdw>
              </a:effectLst>
              <a:cs typeface="+mn-ea"/>
              <a:sym typeface="+mn-lt"/>
            </a:endParaRPr>
          </a:p>
        </p:txBody>
      </p:sp>
      <p:sp>
        <p:nvSpPr>
          <p:cNvPr id="22" name="文本框 21"/>
          <p:cNvSpPr txBox="1"/>
          <p:nvPr/>
        </p:nvSpPr>
        <p:spPr>
          <a:xfrm>
            <a:off x="2539365" y="4132580"/>
            <a:ext cx="7099300" cy="183515"/>
          </a:xfrm>
          <a:prstGeom prst="rect">
            <a:avLst/>
          </a:prstGeom>
          <a:noFill/>
        </p:spPr>
        <p:txBody>
          <a:bodyPr wrap="square" rtlCol="0">
            <a:spAutoFit/>
          </a:bodyPr>
          <a:lstStyle/>
          <a:p>
            <a:pPr algn="dist"/>
            <a:r>
              <a:rPr lang="en-US" altLang="zh-CN" sz="600" dirty="0">
                <a:solidFill>
                  <a:schemeClr val="bg1"/>
                </a:solidFill>
                <a:cs typeface="+mn-ea"/>
                <a:sym typeface="+mn-lt"/>
              </a:rPr>
              <a:t>A SIMPLE AND NICE TEMPLATE HOPE YOU LIKE BY VITO RAY</a:t>
            </a:r>
            <a:endParaRPr lang="en-US" altLang="zh-CN" sz="600" dirty="0">
              <a:solidFill>
                <a:schemeClr val="bg1"/>
              </a:solidFill>
              <a:cs typeface="+mn-ea"/>
              <a:sym typeface="+mn-lt"/>
            </a:endParaRPr>
          </a:p>
        </p:txBody>
      </p:sp>
      <p:cxnSp>
        <p:nvCxnSpPr>
          <p:cNvPr id="2" name="直接连接符 1"/>
          <p:cNvCxnSpPr/>
          <p:nvPr/>
        </p:nvCxnSpPr>
        <p:spPr>
          <a:xfrm>
            <a:off x="2726690" y="498221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672590" y="651510"/>
            <a:ext cx="2094865" cy="3481070"/>
            <a:chOff x="3369" y="2936"/>
            <a:chExt cx="2653" cy="2882"/>
          </a:xfrm>
        </p:grpSpPr>
        <p:cxnSp>
          <p:nvCxnSpPr>
            <p:cNvPr id="24" name="直接连接符 23"/>
            <p:cNvCxnSpPr/>
            <p:nvPr/>
          </p:nvCxnSpPr>
          <p:spPr>
            <a:xfrm flipV="1">
              <a:off x="6011" y="2936"/>
              <a:ext cx="0" cy="598"/>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3369" y="5767"/>
              <a:ext cx="1181" cy="4"/>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393" y="2936"/>
              <a:ext cx="12" cy="2882"/>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389" y="2961"/>
              <a:ext cx="2633" cy="10"/>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rot="19080000">
            <a:off x="2038350" y="894080"/>
            <a:ext cx="447675" cy="468630"/>
          </a:xfrm>
          <a:prstGeom prst="ellipse">
            <a:avLst/>
          </a:prstGeom>
          <a:gradFill>
            <a:gsLst>
              <a:gs pos="0">
                <a:schemeClr val="bg1"/>
              </a:gs>
              <a:gs pos="86000">
                <a:schemeClr val="bg1">
                  <a:lumMod val="95000"/>
                  <a:alpha val="1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descr="7b0a20202020227461726765744d6f64756c65223a20226b6f6e6c696e65666f6e7473220a7d0a"/>
          <p:cNvSpPr txBox="1"/>
          <p:nvPr/>
        </p:nvSpPr>
        <p:spPr>
          <a:xfrm>
            <a:off x="1306195" y="1804670"/>
            <a:ext cx="10027285" cy="2241550"/>
          </a:xfrm>
          <a:prstGeom prst="rect">
            <a:avLst/>
          </a:prstGeom>
          <a:noFill/>
        </p:spPr>
        <p:txBody>
          <a:bodyPr wrap="square" rtlCol="0">
            <a:noAutofit/>
          </a:bodyPr>
          <a:lstStyle/>
          <a:p>
            <a:pPr algn="ctr"/>
            <a:r>
              <a:rPr lang="en-US" altLang="zh-CN" sz="3600" b="1" dirty="0">
                <a:solidFill>
                  <a:schemeClr val="tx1"/>
                </a:solidFill>
                <a:effectLst>
                  <a:outerShdw blurRad="38100" dist="19050" dir="2700000" algn="tl" rotWithShape="0">
                    <a:schemeClr val="dk1">
                      <a:alpha val="40000"/>
                    </a:schemeClr>
                  </a:outerShdw>
                </a:effectLst>
                <a:cs typeface="+mn-ea"/>
                <a:sym typeface="+mn-lt"/>
              </a:rPr>
              <a:t>MUSCLE: multi-view and multi-scale attentional feature fusion for microRNA–disease associations prediction</a:t>
            </a:r>
            <a:endParaRPr lang="en-US" altLang="zh-CN" sz="3600" b="1" dirty="0">
              <a:solidFill>
                <a:schemeClr val="tx1"/>
              </a:solidFill>
              <a:effectLst>
                <a:outerShdw blurRad="38100" dist="19050" dir="2700000" algn="tl" rotWithShape="0">
                  <a:schemeClr val="dk1">
                    <a:alpha val="40000"/>
                  </a:schemeClr>
                </a:outerShdw>
              </a:effectLst>
              <a:cs typeface="+mn-ea"/>
              <a:sym typeface="+mn-lt"/>
            </a:endParaRPr>
          </a:p>
        </p:txBody>
      </p:sp>
      <p:sp>
        <p:nvSpPr>
          <p:cNvPr id="3" name="文本框 2"/>
          <p:cNvSpPr txBox="1"/>
          <p:nvPr/>
        </p:nvSpPr>
        <p:spPr>
          <a:xfrm>
            <a:off x="2585085" y="3543300"/>
            <a:ext cx="7822565" cy="1198880"/>
          </a:xfrm>
          <a:prstGeom prst="rect">
            <a:avLst/>
          </a:prstGeom>
          <a:noFill/>
        </p:spPr>
        <p:txBody>
          <a:bodyPr wrap="square" rtlCol="0">
            <a:spAutoFit/>
          </a:bodyPr>
          <a:lstStyle/>
          <a:p>
            <a:pPr algn="ctr"/>
            <a:r>
              <a:rPr lang="en-US" altLang="zh-CN" dirty="0">
                <a:solidFill>
                  <a:schemeClr val="tx1"/>
                </a:solidFill>
                <a:effectLst>
                  <a:outerShdw blurRad="38100" dist="19050" dir="2700000" algn="tl" rotWithShape="0">
                    <a:schemeClr val="dk1">
                      <a:alpha val="40000"/>
                    </a:schemeClr>
                  </a:outerShdw>
                </a:effectLst>
                <a:cs typeface="+mn-ea"/>
                <a:sym typeface="+mn-lt"/>
              </a:rPr>
              <a:t>2024.5  </a:t>
            </a:r>
            <a:r>
              <a:rPr lang="zh-CN" altLang="en-US" dirty="0">
                <a:solidFill>
                  <a:schemeClr val="tx1"/>
                </a:solidFill>
                <a:effectLst>
                  <a:outerShdw blurRad="38100" dist="19050" dir="2700000" algn="tl" rotWithShape="0">
                    <a:schemeClr val="dk1">
                      <a:alpha val="40000"/>
                    </a:schemeClr>
                  </a:outerShdw>
                </a:effectLst>
                <a:cs typeface="+mn-ea"/>
                <a:sym typeface="+mn-lt"/>
              </a:rPr>
              <a:t>Briefings in Bioinformatics </a:t>
            </a:r>
            <a:endParaRPr lang="zh-CN" altLang="en-US" dirty="0">
              <a:solidFill>
                <a:schemeClr val="tx1"/>
              </a:solidFill>
              <a:effectLst>
                <a:outerShdw blurRad="38100" dist="19050" dir="2700000" algn="tl" rotWithShape="0">
                  <a:schemeClr val="dk1">
                    <a:alpha val="40000"/>
                  </a:schemeClr>
                </a:outerShdw>
              </a:effectLst>
              <a:cs typeface="+mn-ea"/>
              <a:sym typeface="+mn-lt"/>
            </a:endParaRPr>
          </a:p>
          <a:p>
            <a:pPr algn="ctr"/>
            <a:r>
              <a:rPr lang="en-US" altLang="zh-CN" b="1" dirty="0">
                <a:effectLst>
                  <a:outerShdw blurRad="38100" dist="19050" dir="2700000" algn="tl" rotWithShape="0">
                    <a:schemeClr val="dk1">
                      <a:alpha val="40000"/>
                    </a:schemeClr>
                  </a:outerShdw>
                </a:effectLst>
                <a:cs typeface="+mn-ea"/>
                <a:sym typeface="+mn-lt"/>
              </a:rPr>
              <a:t>Boya Ji*, Haitao Zou*, Liwen Xu, Xiaolan Xie and Shaoliang Peng</a:t>
            </a:r>
            <a:endParaRPr lang="en-US" altLang="zh-CN" b="1" dirty="0">
              <a:solidFill>
                <a:schemeClr val="tx1"/>
              </a:solidFill>
              <a:effectLst>
                <a:outerShdw blurRad="38100" dist="19050" dir="2700000" algn="tl" rotWithShape="0">
                  <a:schemeClr val="dk1">
                    <a:alpha val="40000"/>
                  </a:schemeClr>
                </a:outerShdw>
              </a:effectLst>
              <a:cs typeface="+mn-ea"/>
              <a:sym typeface="+mn-lt"/>
            </a:endParaRPr>
          </a:p>
          <a:p>
            <a:pPr algn="ctr"/>
            <a:endParaRPr lang="zh-CN" altLang="en-US" dirty="0">
              <a:solidFill>
                <a:schemeClr val="tx1"/>
              </a:solidFill>
              <a:effectLst>
                <a:outerShdw blurRad="38100" dist="19050" dir="2700000" algn="tl" rotWithShape="0">
                  <a:schemeClr val="dk1">
                    <a:alpha val="40000"/>
                  </a:schemeClr>
                </a:outerShdw>
              </a:effectLst>
              <a:cs typeface="+mn-ea"/>
              <a:sym typeface="+mn-lt"/>
            </a:endParaRPr>
          </a:p>
          <a:p>
            <a:pPr algn="ctr"/>
            <a:endParaRPr lang="zh-CN" altLang="en-US" dirty="0">
              <a:solidFill>
                <a:schemeClr val="tx1"/>
              </a:solidFill>
              <a:effectLst>
                <a:outerShdw blurRad="38100" dist="19050" dir="2700000" algn="tl" rotWithShape="0">
                  <a:schemeClr val="dk1">
                    <a:alpha val="40000"/>
                  </a:schemeClr>
                </a:outerShdw>
              </a:effectLst>
              <a:cs typeface="+mn-ea"/>
              <a:sym typeface="+mn-lt"/>
            </a:endParaRPr>
          </a:p>
        </p:txBody>
      </p:sp>
      <p:sp>
        <p:nvSpPr>
          <p:cNvPr id="18" name="灯片编号占位符 17"/>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pic>
        <p:nvPicPr>
          <p:cNvPr id="2" name="图片 1"/>
          <p:cNvPicPr>
            <a:picLocks noChangeAspect="1"/>
          </p:cNvPicPr>
          <p:nvPr/>
        </p:nvPicPr>
        <p:blipFill>
          <a:blip r:embed="rId1"/>
          <a:srcRect t="65028" r="11946"/>
          <a:stretch>
            <a:fillRect/>
          </a:stretch>
        </p:blipFill>
        <p:spPr>
          <a:xfrm>
            <a:off x="5894070" y="663575"/>
            <a:ext cx="5209540" cy="1834515"/>
          </a:xfrm>
          <a:prstGeom prst="rect">
            <a:avLst/>
          </a:prstGeom>
          <a:noFill/>
          <a:ln>
            <a:noFill/>
          </a:ln>
        </p:spPr>
      </p:pic>
      <p:sp>
        <p:nvSpPr>
          <p:cNvPr id="6" name="文本框 5"/>
          <p:cNvSpPr txBox="1"/>
          <p:nvPr/>
        </p:nvSpPr>
        <p:spPr>
          <a:xfrm>
            <a:off x="479425" y="1307465"/>
            <a:ext cx="6435725" cy="213995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en-US" altLang="zh-CN" sz="2000" b="1" dirty="0">
                <a:solidFill>
                  <a:srgbClr val="292829"/>
                </a:solidFill>
                <a:cs typeface="+mn-ea"/>
                <a:sym typeface="+mn-lt"/>
              </a:rPr>
              <a:t>2#</a:t>
            </a:r>
            <a:r>
              <a:rPr lang="zh-CN" altLang="en-US" sz="2000" b="1" dirty="0">
                <a:solidFill>
                  <a:srgbClr val="292829"/>
                </a:solidFill>
                <a:cs typeface="+mn-ea"/>
                <a:sym typeface="+mn-lt"/>
              </a:rPr>
              <a:t>基于高斯交互作用特征轮廓核的相似性特征</a:t>
            </a:r>
            <a:endParaRPr lang="zh-CN" altLang="en-US" sz="20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基于假设：</a:t>
            </a:r>
            <a:r>
              <a:rPr b="1" u="sng">
                <a:solidFill>
                  <a:schemeClr val="accent1"/>
                </a:solidFill>
                <a:cs typeface="+mn-ea"/>
                <a:sym typeface="+mn-lt"/>
              </a:rPr>
              <a:t>功能相似的</a:t>
            </a:r>
            <a:r>
              <a:rPr lang="en-US" b="1" u="sng">
                <a:solidFill>
                  <a:schemeClr val="accent1"/>
                </a:solidFill>
                <a:cs typeface="+mn-ea"/>
                <a:sym typeface="+mn-lt"/>
              </a:rPr>
              <a:t>mi</a:t>
            </a:r>
            <a:r>
              <a:rPr b="1" u="sng">
                <a:solidFill>
                  <a:schemeClr val="accent1"/>
                </a:solidFill>
                <a:cs typeface="+mn-ea"/>
                <a:sym typeface="+mn-lt"/>
              </a:rPr>
              <a:t>RNA往往与相似的疾病有关</a:t>
            </a:r>
            <a:endParaRPr>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由此两种疾病</a:t>
            </a:r>
            <a:r>
              <a:rPr lang="en-US" altLang="zh-CN" dirty="0">
                <a:solidFill>
                  <a:srgbClr val="292829"/>
                </a:solidFill>
                <a:cs typeface="+mn-ea"/>
                <a:sym typeface="+mn-lt"/>
              </a:rPr>
              <a:t>d(</a:t>
            </a:r>
            <a:r>
              <a:rPr lang="en-US" altLang="zh-CN" dirty="0" err="1">
                <a:solidFill>
                  <a:srgbClr val="292829"/>
                </a:solidFill>
                <a:cs typeface="+mn-ea"/>
                <a:sym typeface="+mn-lt"/>
              </a:rPr>
              <a:t>i</a:t>
            </a:r>
            <a:r>
              <a:rPr lang="en-US" altLang="zh-CN" dirty="0">
                <a:solidFill>
                  <a:srgbClr val="292829"/>
                </a:solidFill>
                <a:cs typeface="+mn-ea"/>
                <a:sym typeface="+mn-lt"/>
              </a:rPr>
              <a:t>)</a:t>
            </a:r>
            <a:r>
              <a:rPr lang="zh-CN" altLang="en-US" dirty="0">
                <a:solidFill>
                  <a:srgbClr val="292829"/>
                </a:solidFill>
                <a:cs typeface="+mn-ea"/>
                <a:sym typeface="+mn-lt"/>
              </a:rPr>
              <a:t>和</a:t>
            </a:r>
            <a:r>
              <a:rPr lang="en-US" altLang="zh-CN" dirty="0">
                <a:solidFill>
                  <a:srgbClr val="292829"/>
                </a:solidFill>
                <a:cs typeface="+mn-ea"/>
                <a:sym typeface="+mn-lt"/>
              </a:rPr>
              <a:t>d(j)</a:t>
            </a:r>
            <a:r>
              <a:rPr lang="zh-CN" altLang="en-US" dirty="0">
                <a:solidFill>
                  <a:srgbClr val="292829"/>
                </a:solidFill>
                <a:cs typeface="+mn-ea"/>
                <a:sym typeface="+mn-lt"/>
              </a:rPr>
              <a:t>之间的</a:t>
            </a:r>
            <a:r>
              <a:rPr lang="en-US" altLang="zh-CN" dirty="0">
                <a:solidFill>
                  <a:srgbClr val="292829"/>
                </a:solidFill>
                <a:cs typeface="+mn-ea"/>
                <a:sym typeface="+mn-lt"/>
              </a:rPr>
              <a:t>GIP</a:t>
            </a:r>
            <a:r>
              <a:rPr lang="zh-CN" altLang="en-US" dirty="0">
                <a:solidFill>
                  <a:srgbClr val="292829"/>
                </a:solidFill>
                <a:cs typeface="+mn-ea"/>
                <a:sym typeface="+mn-lt"/>
              </a:rPr>
              <a:t>内核相似性 </a:t>
            </a:r>
            <a:r>
              <a:rPr lang="en-US" altLang="zh-CN" dirty="0">
                <a:solidFill>
                  <a:srgbClr val="292829"/>
                </a:solidFill>
                <a:cs typeface="+mn-ea"/>
                <a:sym typeface="+mn-lt"/>
              </a:rPr>
              <a:t>KD </a:t>
            </a: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以及同理可计算两种</a:t>
            </a:r>
            <a:r>
              <a:rPr lang="en-US" altLang="zh-CN" dirty="0">
                <a:solidFill>
                  <a:srgbClr val="292829"/>
                </a:solidFill>
                <a:cs typeface="+mn-ea"/>
                <a:sym typeface="+mn-lt"/>
              </a:rPr>
              <a:t>miRNA</a:t>
            </a:r>
            <a:r>
              <a:rPr lang="zh-CN" altLang="en-US" dirty="0">
                <a:solidFill>
                  <a:srgbClr val="292829"/>
                </a:solidFill>
                <a:cs typeface="+mn-ea"/>
                <a:sym typeface="+mn-lt"/>
              </a:rPr>
              <a:t>之间的相似性</a:t>
            </a:r>
            <a:r>
              <a:rPr lang="en-US" altLang="zh-CN" dirty="0">
                <a:solidFill>
                  <a:srgbClr val="292829"/>
                </a:solidFill>
                <a:cs typeface="+mn-ea"/>
                <a:sym typeface="+mn-lt"/>
              </a:rPr>
              <a:t>KM</a:t>
            </a:r>
            <a:endParaRPr lang="en-US" altLang="zh-CN" dirty="0">
              <a:solidFill>
                <a:srgbClr val="292829"/>
              </a:solidFill>
              <a:cs typeface="+mn-ea"/>
              <a:sym typeface="+mn-lt"/>
            </a:endParaRPr>
          </a:p>
        </p:txBody>
      </p:sp>
      <p:pic>
        <p:nvPicPr>
          <p:cNvPr id="3" name="图片 2" descr="模型结构"/>
          <p:cNvPicPr>
            <a:picLocks noChangeAspect="1"/>
          </p:cNvPicPr>
          <p:nvPr/>
        </p:nvPicPr>
        <p:blipFill>
          <a:blip r:embed="rId2"/>
          <a:srcRect l="35358" t="6416" r="36208" b="81876"/>
          <a:stretch>
            <a:fillRect/>
          </a:stretch>
        </p:blipFill>
        <p:spPr>
          <a:xfrm>
            <a:off x="819150" y="3648710"/>
            <a:ext cx="4017645" cy="1666875"/>
          </a:xfrm>
          <a:prstGeom prst="rect">
            <a:avLst/>
          </a:prstGeom>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8" name="图片 7"/>
          <p:cNvPicPr/>
          <p:nvPr/>
        </p:nvPicPr>
        <p:blipFill>
          <a:blip r:embed="rId3"/>
          <a:stretch>
            <a:fillRect/>
          </a:stretch>
        </p:blipFill>
        <p:spPr>
          <a:xfrm>
            <a:off x="6774180" y="2350135"/>
            <a:ext cx="3640455" cy="2965450"/>
          </a:xfrm>
          <a:prstGeom prst="rect">
            <a:avLst/>
          </a:prstGeom>
        </p:spPr>
      </p:pic>
      <p:sp>
        <p:nvSpPr>
          <p:cNvPr id="13" name="文本框 12"/>
          <p:cNvSpPr txBox="1"/>
          <p:nvPr/>
        </p:nvSpPr>
        <p:spPr>
          <a:xfrm>
            <a:off x="7091045" y="5543550"/>
            <a:ext cx="4565650" cy="645160"/>
          </a:xfrm>
          <a:prstGeom prst="rect">
            <a:avLst/>
          </a:prstGeom>
          <a:noFill/>
        </p:spPr>
        <p:txBody>
          <a:bodyPr wrap="square" rtlCol="0">
            <a:spAutoFit/>
          </a:bodyPr>
          <a:p>
            <a:r>
              <a:rPr lang="en-US" altLang="zh-CN"/>
              <a:t>G(m1)=[1,1,0,0]  G(d1)=[1,0,1,1,0]</a:t>
            </a:r>
            <a:endParaRPr lang="en-US" altLang="zh-CN"/>
          </a:p>
          <a:p>
            <a:r>
              <a:rPr lang="en-US" altLang="zh-CN"/>
              <a:t>G(m2)=[0,1,1,0]  G(d2)=[1,1,1,1,1]</a:t>
            </a:r>
            <a:endParaRPr lang="en-US" altLang="zh-CN"/>
          </a:p>
        </p:txBody>
      </p:sp>
      <p:graphicFrame>
        <p:nvGraphicFramePr>
          <p:cNvPr id="14" name="表格 13"/>
          <p:cNvGraphicFramePr/>
          <p:nvPr>
            <p:custDataLst>
              <p:tags r:id="rId4"/>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288925" y="1296035"/>
            <a:ext cx="7660640" cy="451993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en-US" altLang="zh-CN" sz="2000" b="1" dirty="0">
                <a:solidFill>
                  <a:srgbClr val="292829"/>
                </a:solidFill>
                <a:cs typeface="+mn-ea"/>
                <a:sym typeface="+mn-lt"/>
              </a:rPr>
              <a:t>3#</a:t>
            </a:r>
            <a:r>
              <a:rPr lang="zh-CN" altLang="en-US" sz="2000" b="1" dirty="0">
                <a:solidFill>
                  <a:srgbClr val="292829"/>
                </a:solidFill>
                <a:cs typeface="+mn-ea"/>
                <a:sym typeface="+mn-lt"/>
              </a:rPr>
              <a:t>基于语义相似性的疾病属性特征</a:t>
            </a:r>
            <a:endParaRPr lang="en-US" altLang="zh-CN" sz="2000" b="1"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sz="1400" b="1"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医学主题词</a:t>
            </a:r>
            <a:r>
              <a:rPr lang="en-US" altLang="zh-CN" dirty="0">
                <a:solidFill>
                  <a:srgbClr val="292829"/>
                </a:solidFill>
                <a:cs typeface="+mn-ea"/>
                <a:sym typeface="+mn-lt"/>
              </a:rPr>
              <a:t>(</a:t>
            </a:r>
            <a:r>
              <a:rPr lang="en-US" altLang="zh-CN" dirty="0" err="1">
                <a:solidFill>
                  <a:srgbClr val="292829"/>
                </a:solidFill>
                <a:cs typeface="+mn-ea"/>
                <a:sym typeface="+mn-lt"/>
              </a:rPr>
              <a:t>MeSH</a:t>
            </a:r>
            <a:r>
              <a:rPr lang="zh-CN" altLang="en-US" dirty="0">
                <a:solidFill>
                  <a:srgbClr val="292829"/>
                </a:solidFill>
                <a:cs typeface="+mn-ea"/>
                <a:sym typeface="+mn-lt"/>
              </a:rPr>
              <a:t>，</a:t>
            </a:r>
            <a:r>
              <a:rPr lang="en-US" altLang="zh-CN" dirty="0">
                <a:solidFill>
                  <a:srgbClr val="292829"/>
                </a:solidFill>
                <a:cs typeface="+mn-ea"/>
                <a:sym typeface="+mn-lt"/>
              </a:rPr>
              <a:t>Medical Subject Heading)</a:t>
            </a:r>
            <a:r>
              <a:rPr lang="zh-CN" altLang="en-US" dirty="0">
                <a:solidFill>
                  <a:srgbClr val="292829"/>
                </a:solidFill>
                <a:cs typeface="+mn-ea"/>
                <a:sym typeface="+mn-lt"/>
              </a:rPr>
              <a:t>提供了一个全面的疾病分类系统，不同疾病之间的联系由有向无环图（</a:t>
            </a:r>
            <a:r>
              <a:rPr lang="en-US" altLang="zh-CN" dirty="0">
                <a:solidFill>
                  <a:srgbClr val="292829"/>
                </a:solidFill>
                <a:cs typeface="+mn-ea"/>
                <a:sym typeface="+mn-lt"/>
              </a:rPr>
              <a:t>DAG</a:t>
            </a:r>
            <a:r>
              <a:rPr lang="zh-CN" altLang="en-US" dirty="0">
                <a:solidFill>
                  <a:srgbClr val="292829"/>
                </a:solidFill>
                <a:cs typeface="+mn-ea"/>
                <a:sym typeface="+mn-lt"/>
              </a:rPr>
              <a:t>）表示。</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在这样的图中通过语意相似性特征来衡量两种疾病之间的关联度。</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使用两种方法获取两种语意相似性特征（</a:t>
            </a:r>
            <a:r>
              <a:rPr lang="en-US" altLang="zh-CN" dirty="0">
                <a:solidFill>
                  <a:srgbClr val="292829"/>
                </a:solidFill>
                <a:cs typeface="+mn-ea"/>
                <a:sym typeface="+mn-lt"/>
              </a:rPr>
              <a:t>disease semantic similarity</a:t>
            </a:r>
            <a:r>
              <a:rPr lang="zh-CN" altLang="en-US" dirty="0">
                <a:solidFill>
                  <a:srgbClr val="292829"/>
                </a:solidFill>
                <a:cs typeface="+mn-ea"/>
                <a:sym typeface="+mn-lt"/>
              </a:rPr>
              <a:t>）</a:t>
            </a:r>
            <a:r>
              <a:rPr lang="en-US" altLang="zh-CN" dirty="0">
                <a:solidFill>
                  <a:srgbClr val="292829"/>
                </a:solidFill>
                <a:cs typeface="+mn-ea"/>
                <a:sym typeface="+mn-lt"/>
              </a:rPr>
              <a:t> DSS1 </a:t>
            </a:r>
            <a:r>
              <a:rPr lang="zh-CN" altLang="en-US" dirty="0">
                <a:solidFill>
                  <a:srgbClr val="292829"/>
                </a:solidFill>
                <a:cs typeface="+mn-ea"/>
                <a:sym typeface="+mn-lt"/>
              </a:rPr>
              <a:t>和</a:t>
            </a:r>
            <a:r>
              <a:rPr lang="en-US" altLang="zh-CN" dirty="0">
                <a:solidFill>
                  <a:srgbClr val="292829"/>
                </a:solidFill>
                <a:cs typeface="+mn-ea"/>
                <a:sym typeface="+mn-lt"/>
              </a:rPr>
              <a:t> DSS2</a:t>
            </a:r>
            <a:r>
              <a:rPr lang="zh-CN" altLang="en-US" dirty="0">
                <a:solidFill>
                  <a:srgbClr val="292829"/>
                </a:solidFill>
                <a:cs typeface="+mn-ea"/>
                <a:sym typeface="+mn-lt"/>
              </a:rPr>
              <a:t>，采用两个语义相似性模型的融合（取平均值）作为疾病的属性特征，以实现更好的预测性能并</a:t>
            </a:r>
            <a:r>
              <a:rPr lang="zh-CN" altLang="en-US" b="1" u="sng" dirty="0">
                <a:solidFill>
                  <a:schemeClr val="accent6"/>
                </a:solidFill>
                <a:cs typeface="+mn-ea"/>
                <a:sym typeface="+mn-lt"/>
              </a:rPr>
              <a:t>解决冷启动问题</a:t>
            </a:r>
            <a:r>
              <a:rPr lang="zh-CN" altLang="en-US" dirty="0">
                <a:solidFill>
                  <a:srgbClr val="292829"/>
                </a:solidFill>
                <a:cs typeface="+mn-ea"/>
                <a:sym typeface="+mn-lt"/>
              </a:rPr>
              <a:t>。</a:t>
            </a:r>
            <a:endParaRPr lang="zh-CN" altLang="en-US" dirty="0">
              <a:solidFill>
                <a:srgbClr val="292829"/>
              </a:solidFill>
              <a:cs typeface="+mn-ea"/>
              <a:sym typeface="+mn-lt"/>
            </a:endParaRPr>
          </a:p>
        </p:txBody>
      </p:sp>
      <p:pic>
        <p:nvPicPr>
          <p:cNvPr id="2" name="图片 1" descr="模型结构"/>
          <p:cNvPicPr>
            <a:picLocks noChangeAspect="1"/>
          </p:cNvPicPr>
          <p:nvPr/>
        </p:nvPicPr>
        <p:blipFill>
          <a:blip r:embed="rId1"/>
          <a:srcRect l="35358" t="17282" r="31272" b="70402"/>
          <a:stretch>
            <a:fillRect/>
          </a:stretch>
        </p:blipFill>
        <p:spPr>
          <a:xfrm>
            <a:off x="8118475" y="2458720"/>
            <a:ext cx="3992880" cy="1697355"/>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4" name="表格 13"/>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5" name="文本框 4"/>
          <p:cNvSpPr txBox="1"/>
          <p:nvPr/>
        </p:nvSpPr>
        <p:spPr>
          <a:xfrm>
            <a:off x="7820660" y="4320540"/>
            <a:ext cx="4429760" cy="368300"/>
          </a:xfrm>
          <a:prstGeom prst="rect">
            <a:avLst/>
          </a:prstGeom>
          <a:noFill/>
        </p:spPr>
        <p:txBody>
          <a:bodyPr wrap="square" rtlCol="0">
            <a:spAutoFit/>
          </a:bodyPr>
          <a:p>
            <a:r>
              <a:rPr lang="zh-CN" altLang="en-US" b="1">
                <a:solidFill>
                  <a:schemeClr val="accent1"/>
                </a:solidFill>
              </a:rPr>
              <a:t>？为什么引入</a:t>
            </a:r>
            <a:r>
              <a:rPr lang="en-US" altLang="zh-CN" b="1">
                <a:solidFill>
                  <a:schemeClr val="accent1"/>
                </a:solidFill>
              </a:rPr>
              <a:t>MeSH</a:t>
            </a:r>
            <a:r>
              <a:rPr lang="zh-CN" altLang="en-US" b="1">
                <a:solidFill>
                  <a:schemeClr val="accent1"/>
                </a:solidFill>
              </a:rPr>
              <a:t>就能解决冷启动问题呢？</a:t>
            </a:r>
            <a:endParaRPr lang="zh-CN" altLang="en-US" b="1">
              <a:solidFill>
                <a:schemeClr val="accent1"/>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534735" y="1406193"/>
            <a:ext cx="7245863" cy="236029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①</a:t>
            </a:r>
            <a:r>
              <a:rPr lang="en-US" altLang="zh-CN" dirty="0">
                <a:solidFill>
                  <a:srgbClr val="292829"/>
                </a:solidFill>
                <a:cs typeface="+mn-ea"/>
                <a:sym typeface="+mn-lt"/>
              </a:rPr>
              <a:t>DSS1</a:t>
            </a:r>
            <a:r>
              <a:rPr lang="zh-CN" altLang="en-US" dirty="0">
                <a:solidFill>
                  <a:srgbClr val="292829"/>
                </a:solidFill>
                <a:cs typeface="+mn-ea"/>
                <a:sym typeface="+mn-lt"/>
              </a:rPr>
              <a:t>获取方法：</a:t>
            </a:r>
            <a:r>
              <a:rPr lang="en-US" altLang="zh-CN" dirty="0">
                <a:solidFill>
                  <a:srgbClr val="292829"/>
                </a:solidFill>
                <a:cs typeface="+mn-ea"/>
                <a:sym typeface="+mn-lt"/>
              </a:rPr>
              <a:t>delta</a:t>
            </a:r>
            <a:r>
              <a:rPr lang="zh-CN" altLang="en-US" dirty="0">
                <a:solidFill>
                  <a:srgbClr val="292829"/>
                </a:solidFill>
                <a:cs typeface="+mn-ea"/>
                <a:sym typeface="+mn-lt"/>
              </a:rPr>
              <a:t>是语义贡献衰减因子，</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它减少了当疾病 </a:t>
            </a:r>
            <a:r>
              <a:rPr lang="en-US" altLang="zh-CN" dirty="0">
                <a:solidFill>
                  <a:srgbClr val="292829"/>
                </a:solidFill>
                <a:cs typeface="+mn-ea"/>
                <a:sym typeface="+mn-lt"/>
              </a:rPr>
              <a:t>t </a:t>
            </a:r>
            <a:r>
              <a:rPr lang="zh-CN" altLang="en-US" dirty="0">
                <a:solidFill>
                  <a:srgbClr val="292829"/>
                </a:solidFill>
                <a:cs typeface="+mn-ea"/>
                <a:sym typeface="+mn-lt"/>
              </a:rPr>
              <a:t>不等于 </a:t>
            </a:r>
            <a:r>
              <a:rPr lang="en-US" altLang="zh-CN" dirty="0">
                <a:solidFill>
                  <a:srgbClr val="292829"/>
                </a:solidFill>
                <a:cs typeface="+mn-ea"/>
                <a:sym typeface="+mn-lt"/>
              </a:rPr>
              <a:t>A </a:t>
            </a:r>
            <a:r>
              <a:rPr lang="zh-CN" altLang="en-US" dirty="0">
                <a:solidFill>
                  <a:srgbClr val="292829"/>
                </a:solidFill>
                <a:cs typeface="+mn-ea"/>
                <a:sym typeface="+mn-lt"/>
              </a:rPr>
              <a:t>时的影响。</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而疾病 </a:t>
            </a:r>
            <a:r>
              <a:rPr lang="en-US" altLang="zh-CN" dirty="0">
                <a:solidFill>
                  <a:srgbClr val="292829"/>
                </a:solidFill>
                <a:cs typeface="+mn-ea"/>
                <a:sym typeface="+mn-lt"/>
              </a:rPr>
              <a:t>A </a:t>
            </a:r>
            <a:r>
              <a:rPr lang="zh-CN" altLang="en-US" dirty="0">
                <a:solidFill>
                  <a:srgbClr val="292829"/>
                </a:solidFill>
                <a:cs typeface="+mn-ea"/>
                <a:sym typeface="+mn-lt"/>
              </a:rPr>
              <a:t>本身保持 </a:t>
            </a:r>
            <a:r>
              <a:rPr lang="en-US" altLang="zh-CN" dirty="0">
                <a:solidFill>
                  <a:srgbClr val="292829"/>
                </a:solidFill>
                <a:cs typeface="+mn-ea"/>
                <a:sym typeface="+mn-lt"/>
              </a:rPr>
              <a:t>1 </a:t>
            </a:r>
            <a:r>
              <a:rPr lang="zh-CN" altLang="en-US" dirty="0">
                <a:solidFill>
                  <a:srgbClr val="292829"/>
                </a:solidFill>
                <a:cs typeface="+mn-ea"/>
                <a:sym typeface="+mn-lt"/>
              </a:rPr>
              <a:t>的语义价值贡献。</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sz="1400" b="1"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sz="1400" b="1" dirty="0">
              <a:solidFill>
                <a:srgbClr val="292829"/>
              </a:solidFill>
              <a:cs typeface="+mn-ea"/>
              <a:sym typeface="+mn-lt"/>
            </a:endParaRPr>
          </a:p>
        </p:txBody>
      </p:sp>
      <p:pic>
        <p:nvPicPr>
          <p:cNvPr id="2" name="图片 1" descr="屏幕截图 2024-10-07 154109"/>
          <p:cNvPicPr>
            <a:picLocks noChangeAspect="1"/>
          </p:cNvPicPr>
          <p:nvPr/>
        </p:nvPicPr>
        <p:blipFill>
          <a:blip r:embed="rId1"/>
          <a:srcRect t="19529" r="-481" b="22571"/>
          <a:stretch>
            <a:fillRect/>
          </a:stretch>
        </p:blipFill>
        <p:spPr>
          <a:xfrm>
            <a:off x="610622" y="3152064"/>
            <a:ext cx="6131726" cy="692784"/>
          </a:xfrm>
          <a:prstGeom prst="rect">
            <a:avLst/>
          </a:prstGeom>
        </p:spPr>
      </p:pic>
      <p:pic>
        <p:nvPicPr>
          <p:cNvPr id="3" name="图片 2" descr="屏幕截图 2024-10-07 154118"/>
          <p:cNvPicPr>
            <a:picLocks noChangeAspect="1"/>
          </p:cNvPicPr>
          <p:nvPr/>
        </p:nvPicPr>
        <p:blipFill>
          <a:blip r:embed="rId2"/>
          <a:stretch>
            <a:fillRect/>
          </a:stretch>
        </p:blipFill>
        <p:spPr>
          <a:xfrm>
            <a:off x="883285" y="3917227"/>
            <a:ext cx="5117687" cy="938570"/>
          </a:xfrm>
          <a:prstGeom prst="rect">
            <a:avLst/>
          </a:prstGeom>
        </p:spPr>
      </p:pic>
      <p:pic>
        <p:nvPicPr>
          <p:cNvPr id="4" name="图片 3" descr="屏幕截图 2024-10-07 154125"/>
          <p:cNvPicPr>
            <a:picLocks noChangeAspect="1"/>
          </p:cNvPicPr>
          <p:nvPr/>
        </p:nvPicPr>
        <p:blipFill>
          <a:blip r:embed="rId3"/>
          <a:srcRect l="6985" t="22812"/>
          <a:stretch>
            <a:fillRect/>
          </a:stretch>
        </p:blipFill>
        <p:spPr>
          <a:xfrm>
            <a:off x="611021" y="4803717"/>
            <a:ext cx="5479150" cy="938570"/>
          </a:xfrm>
          <a:prstGeom prst="rect">
            <a:avLst/>
          </a:prstGeom>
        </p:spPr>
      </p:pic>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
        <p:nvSpPr>
          <p:cNvPr id="15" name="文本框 14"/>
          <p:cNvSpPr txBox="1"/>
          <p:nvPr/>
        </p:nvSpPr>
        <p:spPr>
          <a:xfrm>
            <a:off x="6653530" y="4695825"/>
            <a:ext cx="5243195" cy="1076325"/>
          </a:xfrm>
          <a:prstGeom prst="rect">
            <a:avLst/>
          </a:prstGeom>
          <a:noFill/>
        </p:spPr>
        <p:txBody>
          <a:bodyPr wrap="square" rtlCol="0">
            <a:spAutoFit/>
          </a:bodyPr>
          <a:p>
            <a:r>
              <a:rPr lang="zh-CN" altLang="en-US" sz="1600"/>
              <a:t>在示例中设置</a:t>
            </a:r>
            <a:r>
              <a:rPr lang="en-US" altLang="zh-CN" sz="1600"/>
              <a:t>delta=1/2</a:t>
            </a:r>
            <a:endParaRPr lang="en-US" altLang="zh-CN" sz="1600"/>
          </a:p>
          <a:p>
            <a:r>
              <a:rPr lang="en-US" altLang="zh-CN" sz="1600"/>
              <a:t>D1=1+0.5+0.25+0.125+</a:t>
            </a:r>
            <a:r>
              <a:rPr lang="en-US" altLang="zh-CN" sz="1600">
                <a:solidFill>
                  <a:srgbClr val="FF0000"/>
                </a:solidFill>
              </a:rPr>
              <a:t>0.0625</a:t>
            </a:r>
            <a:r>
              <a:rPr lang="en-US" altLang="zh-CN" sz="1600"/>
              <a:t>+0.5+0.25+0.125=2.8125</a:t>
            </a:r>
            <a:endParaRPr lang="en-US" altLang="zh-CN" sz="1600"/>
          </a:p>
          <a:p>
            <a:r>
              <a:rPr lang="en-US" altLang="zh-CN" sz="1600"/>
              <a:t>D2=1+</a:t>
            </a:r>
            <a:r>
              <a:rPr lang="en-US" altLang="zh-CN" sz="1600">
                <a:solidFill>
                  <a:srgbClr val="FF0000"/>
                </a:solidFill>
              </a:rPr>
              <a:t>0.5</a:t>
            </a:r>
            <a:r>
              <a:rPr lang="en-US" altLang="zh-CN" sz="1600"/>
              <a:t>=1.5</a:t>
            </a:r>
            <a:endParaRPr lang="en-US" altLang="zh-CN" sz="1600"/>
          </a:p>
          <a:p>
            <a:r>
              <a:rPr lang="en-US" altLang="zh-CN" sz="1600"/>
              <a:t>DSS1(D1,D2)=(</a:t>
            </a:r>
            <a:r>
              <a:rPr lang="en-US" altLang="zh-CN" sz="1600">
                <a:solidFill>
                  <a:srgbClr val="FF0000"/>
                </a:solidFill>
              </a:rPr>
              <a:t>0.5+0.0625</a:t>
            </a:r>
            <a:r>
              <a:rPr lang="en-US" altLang="zh-CN" sz="1600"/>
              <a:t>)/1.5+2.8125=0.1304</a:t>
            </a:r>
            <a:endParaRPr lang="en-US" altLang="zh-CN" sz="1600"/>
          </a:p>
        </p:txBody>
      </p:sp>
      <p:sp>
        <p:nvSpPr>
          <p:cNvPr id="16" name="文本框 15"/>
          <p:cNvSpPr txBox="1"/>
          <p:nvPr/>
        </p:nvSpPr>
        <p:spPr>
          <a:xfrm>
            <a:off x="1129030" y="5820410"/>
            <a:ext cx="4808220" cy="368300"/>
          </a:xfrm>
          <a:prstGeom prst="rect">
            <a:avLst/>
          </a:prstGeom>
          <a:noFill/>
        </p:spPr>
        <p:txBody>
          <a:bodyPr wrap="square" rtlCol="0">
            <a:spAutoFit/>
          </a:bodyPr>
          <a:p>
            <a:r>
              <a:rPr lang="zh-CN" altLang="en-US" b="1">
                <a:solidFill>
                  <a:schemeClr val="accent1"/>
                </a:solidFill>
              </a:rPr>
              <a:t>即：两者共有的</a:t>
            </a:r>
            <a:r>
              <a:rPr lang="en-US" altLang="zh-CN" b="1">
                <a:solidFill>
                  <a:schemeClr val="accent1"/>
                </a:solidFill>
              </a:rPr>
              <a:t>/</a:t>
            </a:r>
            <a:r>
              <a:rPr lang="zh-CN" altLang="en-US" b="1">
                <a:solidFill>
                  <a:schemeClr val="accent1"/>
                </a:solidFill>
              </a:rPr>
              <a:t>两者各自的总和（交并比）</a:t>
            </a:r>
            <a:endParaRPr lang="zh-CN" altLang="en-US" b="1">
              <a:solidFill>
                <a:schemeClr val="accent1"/>
              </a:solidFill>
            </a:endParaRPr>
          </a:p>
        </p:txBody>
      </p:sp>
      <p:grpSp>
        <p:nvGrpSpPr>
          <p:cNvPr id="18" name="组合 17"/>
          <p:cNvGrpSpPr/>
          <p:nvPr/>
        </p:nvGrpSpPr>
        <p:grpSpPr>
          <a:xfrm>
            <a:off x="7054215" y="152400"/>
            <a:ext cx="4584700" cy="4400550"/>
            <a:chOff x="11109" y="240"/>
            <a:chExt cx="7220" cy="6930"/>
          </a:xfrm>
        </p:grpSpPr>
        <p:pic>
          <p:nvPicPr>
            <p:cNvPr id="14" name="图片 13" descr="DAG图标注"/>
            <p:cNvPicPr>
              <a:picLocks noChangeAspect="1"/>
            </p:cNvPicPr>
            <p:nvPr/>
          </p:nvPicPr>
          <p:blipFill>
            <a:blip r:embed="rId4"/>
            <a:stretch>
              <a:fillRect/>
            </a:stretch>
          </p:blipFill>
          <p:spPr>
            <a:xfrm>
              <a:off x="11109" y="240"/>
              <a:ext cx="7220" cy="6930"/>
            </a:xfrm>
            <a:prstGeom prst="rect">
              <a:avLst/>
            </a:prstGeom>
          </p:spPr>
        </p:pic>
        <p:sp>
          <p:nvSpPr>
            <p:cNvPr id="17" name="文本框 16"/>
            <p:cNvSpPr txBox="1"/>
            <p:nvPr/>
          </p:nvSpPr>
          <p:spPr>
            <a:xfrm>
              <a:off x="14165" y="937"/>
              <a:ext cx="2967" cy="1040"/>
            </a:xfrm>
            <a:prstGeom prst="rect">
              <a:avLst/>
            </a:prstGeom>
            <a:noFill/>
            <a:ln w="28575">
              <a:solidFill>
                <a:schemeClr val="tx1"/>
              </a:solidFill>
            </a:ln>
            <a:extLst>
              <a:ext uri="{909E8E84-426E-40DD-AFC4-6F175D3DCCD1}">
                <a14:hiddenFill xmlns:a14="http://schemas.microsoft.com/office/drawing/2010/main">
                  <a:solidFill>
                    <a:schemeClr val="tx1"/>
                  </a:solidFill>
                </a14:hiddenFill>
              </a:ext>
            </a:extLst>
          </p:spPr>
          <p:txBody>
            <a:bodyPr wrap="square" rtlCol="0">
              <a:noAutofit/>
            </a:bodyPr>
            <a:p>
              <a:endParaRPr lang="zh-CN" altLang="en-US"/>
            </a:p>
          </p:txBody>
        </p:sp>
      </p:grpSp>
      <p:graphicFrame>
        <p:nvGraphicFramePr>
          <p:cNvPr id="19" name="表格 18"/>
          <p:cNvGraphicFramePr/>
          <p:nvPr>
            <p:custDataLst>
              <p:tags r:id="rId5"/>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531495" y="1751965"/>
            <a:ext cx="7006590" cy="208407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②</a:t>
            </a:r>
            <a:r>
              <a:rPr lang="en-US" altLang="zh-CN" dirty="0">
                <a:solidFill>
                  <a:srgbClr val="292829"/>
                </a:solidFill>
                <a:cs typeface="+mn-ea"/>
                <a:sym typeface="+mn-lt"/>
              </a:rPr>
              <a:t>DSS2</a:t>
            </a:r>
            <a:r>
              <a:rPr lang="zh-CN" altLang="en-US" dirty="0">
                <a:solidFill>
                  <a:srgbClr val="292829"/>
                </a:solidFill>
                <a:cs typeface="+mn-ea"/>
                <a:sym typeface="+mn-lt"/>
              </a:rPr>
              <a:t>获取方法：某疾病与其他不同疾病的关联度对于语意价值具有不同的贡献，出现在较少</a:t>
            </a:r>
            <a:r>
              <a:rPr lang="en-US" altLang="zh-CN" dirty="0">
                <a:solidFill>
                  <a:srgbClr val="292829"/>
                </a:solidFill>
                <a:cs typeface="+mn-ea"/>
                <a:sym typeface="+mn-lt"/>
              </a:rPr>
              <a:t>DAG</a:t>
            </a:r>
            <a:r>
              <a:rPr lang="zh-CN" altLang="en-US" dirty="0">
                <a:solidFill>
                  <a:srgbClr val="292829"/>
                </a:solidFill>
                <a:cs typeface="+mn-ea"/>
                <a:sym typeface="+mn-lt"/>
              </a:rPr>
              <a:t>中的疾病的影响力应比出现在较多</a:t>
            </a:r>
            <a:r>
              <a:rPr lang="en-US" altLang="zh-CN" dirty="0">
                <a:solidFill>
                  <a:srgbClr val="292829"/>
                </a:solidFill>
                <a:cs typeface="+mn-ea"/>
                <a:sym typeface="+mn-lt"/>
              </a:rPr>
              <a:t>DAG</a:t>
            </a:r>
            <a:r>
              <a:rPr lang="zh-CN" altLang="en-US" dirty="0">
                <a:solidFill>
                  <a:srgbClr val="292829"/>
                </a:solidFill>
                <a:cs typeface="+mn-ea"/>
                <a:sym typeface="+mn-lt"/>
              </a:rPr>
              <a:t>中的疾病更小。 </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故疾病</a:t>
            </a:r>
            <a:r>
              <a:rPr lang="en-US" altLang="zh-CN" dirty="0">
                <a:solidFill>
                  <a:srgbClr val="292829"/>
                </a:solidFill>
                <a:cs typeface="+mn-ea"/>
                <a:sym typeface="+mn-lt"/>
              </a:rPr>
              <a:t>A</a:t>
            </a:r>
            <a:r>
              <a:rPr lang="zh-CN" altLang="en-US" dirty="0">
                <a:solidFill>
                  <a:srgbClr val="292829"/>
                </a:solidFill>
                <a:cs typeface="+mn-ea"/>
                <a:sym typeface="+mn-lt"/>
              </a:rPr>
              <a:t>的语义价值受以下方式影响：</a:t>
            </a:r>
            <a:endParaRPr lang="en-US" altLang="zh-CN" sz="1600" dirty="0">
              <a:solidFill>
                <a:srgbClr val="292829"/>
              </a:solidFill>
              <a:cs typeface="+mn-ea"/>
              <a:sym typeface="+mn-lt"/>
            </a:endParaRPr>
          </a:p>
        </p:txBody>
      </p:sp>
      <p:pic>
        <p:nvPicPr>
          <p:cNvPr id="5" name="图片 4" descr="屏幕截图 2024-10-07 155149"/>
          <p:cNvPicPr>
            <a:picLocks noChangeAspect="1"/>
          </p:cNvPicPr>
          <p:nvPr/>
        </p:nvPicPr>
        <p:blipFill>
          <a:blip r:embed="rId1"/>
          <a:stretch>
            <a:fillRect/>
          </a:stretch>
        </p:blipFill>
        <p:spPr>
          <a:xfrm>
            <a:off x="982345" y="3805555"/>
            <a:ext cx="5502910" cy="949325"/>
          </a:xfrm>
          <a:prstGeom prst="rect">
            <a:avLst/>
          </a:prstGeom>
        </p:spPr>
      </p:pic>
      <p:pic>
        <p:nvPicPr>
          <p:cNvPr id="7" name="图片 6" descr="屏幕截图 2024-10-07 155158"/>
          <p:cNvPicPr>
            <a:picLocks noChangeAspect="1"/>
          </p:cNvPicPr>
          <p:nvPr/>
        </p:nvPicPr>
        <p:blipFill>
          <a:blip r:embed="rId2"/>
          <a:stretch>
            <a:fillRect/>
          </a:stretch>
        </p:blipFill>
        <p:spPr>
          <a:xfrm>
            <a:off x="982345" y="4754880"/>
            <a:ext cx="5983605" cy="1433830"/>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grpSp>
        <p:nvGrpSpPr>
          <p:cNvPr id="18" name="组合 17"/>
          <p:cNvGrpSpPr/>
          <p:nvPr/>
        </p:nvGrpSpPr>
        <p:grpSpPr>
          <a:xfrm>
            <a:off x="7607300" y="450215"/>
            <a:ext cx="4584700" cy="4400550"/>
            <a:chOff x="11109" y="240"/>
            <a:chExt cx="7220" cy="6930"/>
          </a:xfrm>
        </p:grpSpPr>
        <p:pic>
          <p:nvPicPr>
            <p:cNvPr id="14" name="图片 13" descr="DAG图标注"/>
            <p:cNvPicPr>
              <a:picLocks noChangeAspect="1"/>
            </p:cNvPicPr>
            <p:nvPr/>
          </p:nvPicPr>
          <p:blipFill>
            <a:blip r:embed="rId3"/>
            <a:stretch>
              <a:fillRect/>
            </a:stretch>
          </p:blipFill>
          <p:spPr>
            <a:xfrm>
              <a:off x="11109" y="240"/>
              <a:ext cx="7220" cy="6930"/>
            </a:xfrm>
            <a:prstGeom prst="rect">
              <a:avLst/>
            </a:prstGeom>
          </p:spPr>
        </p:pic>
        <p:sp>
          <p:nvSpPr>
            <p:cNvPr id="17" name="文本框 16"/>
            <p:cNvSpPr txBox="1"/>
            <p:nvPr/>
          </p:nvSpPr>
          <p:spPr>
            <a:xfrm>
              <a:off x="14165" y="937"/>
              <a:ext cx="2967" cy="1040"/>
            </a:xfrm>
            <a:prstGeom prst="rect">
              <a:avLst/>
            </a:prstGeom>
            <a:noFill/>
            <a:ln w="28575">
              <a:solidFill>
                <a:schemeClr val="tx1"/>
              </a:solidFill>
            </a:ln>
            <a:extLst>
              <a:ext uri="{909E8E84-426E-40DD-AFC4-6F175D3DCCD1}">
                <a14:hiddenFill xmlns:a14="http://schemas.microsoft.com/office/drawing/2010/main">
                  <a:solidFill>
                    <a:schemeClr val="tx1"/>
                  </a:solidFill>
                </a14:hiddenFill>
              </a:ext>
            </a:extLst>
          </p:spPr>
          <p:txBody>
            <a:bodyPr wrap="square" rtlCol="0">
              <a:noAutofit/>
            </a:bodyPr>
            <a:p>
              <a:endParaRPr lang="zh-CN" altLang="en-US"/>
            </a:p>
          </p:txBody>
        </p:sp>
      </p:grpSp>
      <p:sp>
        <p:nvSpPr>
          <p:cNvPr id="8" name="文本框 7"/>
          <p:cNvSpPr txBox="1"/>
          <p:nvPr/>
        </p:nvSpPr>
        <p:spPr>
          <a:xfrm>
            <a:off x="6701155" y="4946015"/>
            <a:ext cx="5565140" cy="922020"/>
          </a:xfrm>
          <a:prstGeom prst="rect">
            <a:avLst/>
          </a:prstGeom>
        </p:spPr>
        <p:txBody>
          <a:bodyPr wrap="square">
            <a:spAutoFit/>
          </a:bodyPr>
          <a:p>
            <a:pPr marL="0" indent="0" algn="l"/>
            <a:r>
              <a:rPr lang="zh-CN" altLang="en-US" sz="1800" b="1" i="0">
                <a:solidFill>
                  <a:schemeClr val="accent1"/>
                </a:solidFill>
              </a:rPr>
              <a:t>主要体现在每个节点的语义贡献度上</a:t>
            </a:r>
            <a:endParaRPr lang="zh-CN" altLang="en-US" sz="1800" b="1" i="0">
              <a:solidFill>
                <a:schemeClr val="accent1"/>
              </a:solidFill>
            </a:endParaRPr>
          </a:p>
          <a:p>
            <a:pPr marL="0" indent="0" algn="l"/>
            <a:r>
              <a:rPr lang="zh-CN" altLang="en-US" sz="1800" b="1" i="0">
                <a:solidFill>
                  <a:schemeClr val="accent1"/>
                </a:solidFill>
              </a:rPr>
              <a:t>假设同一层中有两种疾病，如果一种疾病所处的</a:t>
            </a:r>
            <a:endParaRPr lang="zh-CN" altLang="en-US" sz="1800" b="1" i="0">
              <a:solidFill>
                <a:schemeClr val="accent1"/>
              </a:solidFill>
            </a:endParaRPr>
          </a:p>
          <a:p>
            <a:pPr marL="0" indent="0" algn="l"/>
            <a:r>
              <a:rPr lang="zh-CN" altLang="en-US" sz="1800" b="1" i="0">
                <a:solidFill>
                  <a:schemeClr val="accent1"/>
                </a:solidFill>
              </a:rPr>
              <a:t>DAGs少于另一种疾病，那么它的语义价值要更小</a:t>
            </a:r>
            <a:endParaRPr lang="zh-CN" altLang="en-US" sz="1800" b="1" i="0">
              <a:solidFill>
                <a:schemeClr val="accent1"/>
              </a:solidFill>
            </a:endParaRPr>
          </a:p>
        </p:txBody>
      </p:sp>
      <p:graphicFrame>
        <p:nvGraphicFramePr>
          <p:cNvPr id="13" name="表格 12"/>
          <p:cNvGraphicFramePr/>
          <p:nvPr>
            <p:custDataLst>
              <p:tags r:id="rId4"/>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4278" t="63875"/>
          <a:stretch>
            <a:fillRect/>
          </a:stretch>
        </p:blipFill>
        <p:spPr>
          <a:xfrm>
            <a:off x="260985" y="4705985"/>
            <a:ext cx="7444105" cy="1682115"/>
          </a:xfrm>
          <a:prstGeom prst="rect">
            <a:avLst/>
          </a:prstGeom>
          <a:noFill/>
          <a:ln>
            <a:noFill/>
          </a:ln>
        </p:spPr>
      </p:pic>
      <p:pic>
        <p:nvPicPr>
          <p:cNvPr id="2" name="图片 1"/>
          <p:cNvPicPr>
            <a:picLocks noChangeAspect="1"/>
          </p:cNvPicPr>
          <p:nvPr/>
        </p:nvPicPr>
        <p:blipFill>
          <a:blip r:embed="rId1"/>
          <a:srcRect r="735" b="80935"/>
          <a:stretch>
            <a:fillRect/>
          </a:stretch>
        </p:blipFill>
        <p:spPr>
          <a:xfrm>
            <a:off x="100291" y="2896375"/>
            <a:ext cx="7317884" cy="819120"/>
          </a:xfrm>
          <a:prstGeom prst="rect">
            <a:avLst/>
          </a:prstGeom>
          <a:noFill/>
          <a:ln>
            <a:noFill/>
          </a:ln>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42595" y="1369060"/>
            <a:ext cx="6587490" cy="158559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为了更全面地描述</a:t>
            </a:r>
            <a:r>
              <a:rPr lang="en-US" altLang="zh-CN" dirty="0">
                <a:solidFill>
                  <a:srgbClr val="292829"/>
                </a:solidFill>
                <a:cs typeface="+mn-ea"/>
                <a:sym typeface="+mn-lt"/>
              </a:rPr>
              <a:t>miRNA</a:t>
            </a:r>
            <a:r>
              <a:rPr lang="zh-CN" altLang="en-US" dirty="0">
                <a:solidFill>
                  <a:srgbClr val="292829"/>
                </a:solidFill>
                <a:cs typeface="+mn-ea"/>
                <a:sym typeface="+mn-lt"/>
              </a:rPr>
              <a:t>的属性特征，本文将基于序列的特征（</a:t>
            </a:r>
            <a:r>
              <a:rPr lang="en-US" altLang="zh-CN" dirty="0">
                <a:solidFill>
                  <a:srgbClr val="292829"/>
                </a:solidFill>
                <a:cs typeface="+mn-ea"/>
                <a:sym typeface="+mn-lt"/>
              </a:rPr>
              <a:t>SM</a:t>
            </a:r>
            <a:r>
              <a:rPr lang="zh-CN" altLang="en-US" dirty="0">
                <a:solidFill>
                  <a:srgbClr val="292829"/>
                </a:solidFill>
                <a:cs typeface="+mn-ea"/>
                <a:sym typeface="+mn-lt"/>
              </a:rPr>
              <a:t>）与基于</a:t>
            </a:r>
            <a:r>
              <a:rPr lang="en-US" altLang="zh-CN" dirty="0">
                <a:solidFill>
                  <a:srgbClr val="292829"/>
                </a:solidFill>
                <a:cs typeface="+mn-ea"/>
                <a:sym typeface="+mn-lt"/>
              </a:rPr>
              <a:t>GIP</a:t>
            </a:r>
            <a:r>
              <a:rPr lang="zh-CN" altLang="en-US" dirty="0">
                <a:solidFill>
                  <a:srgbClr val="292829"/>
                </a:solidFill>
                <a:cs typeface="+mn-ea"/>
                <a:sym typeface="+mn-lt"/>
              </a:rPr>
              <a:t>核相似性度量的特征（</a:t>
            </a:r>
            <a:r>
              <a:rPr lang="en-US" altLang="zh-CN" dirty="0">
                <a:solidFill>
                  <a:srgbClr val="292829"/>
                </a:solidFill>
                <a:cs typeface="+mn-ea"/>
                <a:sym typeface="+mn-lt"/>
              </a:rPr>
              <a:t>KM</a:t>
            </a:r>
            <a:r>
              <a:rPr lang="zh-CN" altLang="en-US" dirty="0">
                <a:solidFill>
                  <a:srgbClr val="292829"/>
                </a:solidFill>
                <a:cs typeface="+mn-ea"/>
                <a:sym typeface="+mn-lt"/>
              </a:rPr>
              <a:t>）连接起来，设计了一个集成</a:t>
            </a:r>
            <a:r>
              <a:rPr lang="en-US" altLang="zh-CN" dirty="0">
                <a:solidFill>
                  <a:srgbClr val="292829"/>
                </a:solidFill>
                <a:cs typeface="+mn-ea"/>
                <a:sym typeface="+mn-lt"/>
              </a:rPr>
              <a:t>miRNA</a:t>
            </a:r>
            <a:r>
              <a:rPr lang="zh-CN" altLang="en-US" dirty="0">
                <a:solidFill>
                  <a:srgbClr val="292829"/>
                </a:solidFill>
                <a:cs typeface="+mn-ea"/>
                <a:sym typeface="+mn-lt"/>
              </a:rPr>
              <a:t>属性特征矩阵</a:t>
            </a:r>
            <a:r>
              <a:rPr lang="en-US" altLang="zh-CN" dirty="0">
                <a:solidFill>
                  <a:srgbClr val="292829"/>
                </a:solidFill>
                <a:cs typeface="+mn-ea"/>
                <a:sym typeface="+mn-lt"/>
              </a:rPr>
              <a:t>DM</a:t>
            </a:r>
            <a:r>
              <a:rPr lang="zh-CN" altLang="en-US" dirty="0">
                <a:solidFill>
                  <a:srgbClr val="292829"/>
                </a:solidFill>
                <a:cs typeface="+mn-ea"/>
                <a:sym typeface="+mn-lt"/>
              </a:rPr>
              <a:t>。</a:t>
            </a:r>
            <a:endParaRPr lang="zh-CN" altLang="en-US" dirty="0">
              <a:solidFill>
                <a:srgbClr val="292829"/>
              </a:solidFill>
              <a:cs typeface="+mn-ea"/>
              <a:sym typeface="+mn-lt"/>
            </a:endParaRPr>
          </a:p>
        </p:txBody>
      </p:sp>
      <p:sp>
        <p:nvSpPr>
          <p:cNvPr id="3" name="文本框 2"/>
          <p:cNvSpPr txBox="1"/>
          <p:nvPr/>
        </p:nvSpPr>
        <p:spPr>
          <a:xfrm>
            <a:off x="389890" y="3715385"/>
            <a:ext cx="6898640" cy="153098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基于语义相似性</a:t>
            </a:r>
            <a:r>
              <a:rPr lang="en-US" altLang="zh-CN" dirty="0">
                <a:solidFill>
                  <a:srgbClr val="292829"/>
                </a:solidFill>
                <a:cs typeface="+mn-ea"/>
                <a:sym typeface="+mn-lt"/>
              </a:rPr>
              <a:t>1</a:t>
            </a:r>
            <a:r>
              <a:rPr lang="zh-CN" altLang="en-US" dirty="0">
                <a:solidFill>
                  <a:srgbClr val="292829"/>
                </a:solidFill>
                <a:cs typeface="+mn-ea"/>
                <a:sym typeface="+mn-lt"/>
              </a:rPr>
              <a:t>（</a:t>
            </a:r>
            <a:r>
              <a:rPr lang="en-US" altLang="zh-CN" dirty="0">
                <a:solidFill>
                  <a:srgbClr val="292829"/>
                </a:solidFill>
                <a:cs typeface="+mn-ea"/>
                <a:sym typeface="+mn-lt"/>
              </a:rPr>
              <a:t>DSS1</a:t>
            </a:r>
            <a:r>
              <a:rPr lang="zh-CN" altLang="en-US" dirty="0">
                <a:solidFill>
                  <a:srgbClr val="292829"/>
                </a:solidFill>
                <a:cs typeface="+mn-ea"/>
                <a:sym typeface="+mn-lt"/>
              </a:rPr>
              <a:t>）、语义相似性</a:t>
            </a:r>
            <a:r>
              <a:rPr lang="en-US" altLang="zh-CN" dirty="0">
                <a:solidFill>
                  <a:srgbClr val="292829"/>
                </a:solidFill>
                <a:cs typeface="+mn-ea"/>
                <a:sym typeface="+mn-lt"/>
              </a:rPr>
              <a:t>2</a:t>
            </a:r>
            <a:r>
              <a:rPr lang="zh-CN" altLang="en-US" dirty="0">
                <a:solidFill>
                  <a:srgbClr val="292829"/>
                </a:solidFill>
                <a:cs typeface="+mn-ea"/>
                <a:sym typeface="+mn-lt"/>
              </a:rPr>
              <a:t>（</a:t>
            </a:r>
            <a:r>
              <a:rPr lang="en-US" altLang="zh-CN" dirty="0">
                <a:solidFill>
                  <a:srgbClr val="292829"/>
                </a:solidFill>
                <a:cs typeface="+mn-ea"/>
                <a:sym typeface="+mn-lt"/>
              </a:rPr>
              <a:t>DSS2</a:t>
            </a:r>
            <a:r>
              <a:rPr lang="zh-CN" altLang="en-US" dirty="0">
                <a:solidFill>
                  <a:srgbClr val="292829"/>
                </a:solidFill>
                <a:cs typeface="+mn-ea"/>
                <a:sym typeface="+mn-lt"/>
              </a:rPr>
              <a:t>）和疾病</a:t>
            </a:r>
            <a:r>
              <a:rPr lang="en-US" altLang="zh-CN" dirty="0">
                <a:solidFill>
                  <a:srgbClr val="292829"/>
                </a:solidFill>
                <a:cs typeface="+mn-ea"/>
                <a:sym typeface="+mn-lt"/>
              </a:rPr>
              <a:t>GIP</a:t>
            </a:r>
            <a:r>
              <a:rPr lang="zh-CN" altLang="en-US" dirty="0">
                <a:solidFill>
                  <a:srgbClr val="292829"/>
                </a:solidFill>
                <a:cs typeface="+mn-ea"/>
                <a:sym typeface="+mn-lt"/>
              </a:rPr>
              <a:t>内核相似度（</a:t>
            </a:r>
            <a:r>
              <a:rPr lang="en-US" altLang="zh-CN" dirty="0">
                <a:solidFill>
                  <a:srgbClr val="292829"/>
                </a:solidFill>
                <a:cs typeface="+mn-ea"/>
                <a:sym typeface="+mn-lt"/>
              </a:rPr>
              <a:t>KD</a:t>
            </a:r>
            <a:r>
              <a:rPr lang="zh-CN" altLang="en-US" dirty="0">
                <a:solidFill>
                  <a:srgbClr val="292829"/>
                </a:solidFill>
                <a:cs typeface="+mn-ea"/>
                <a:sym typeface="+mn-lt"/>
              </a:rPr>
              <a:t>）设计了一个综合疾病属性特征矩阵</a:t>
            </a:r>
            <a:r>
              <a:rPr lang="en-US" altLang="zh-CN" dirty="0">
                <a:solidFill>
                  <a:srgbClr val="292829"/>
                </a:solidFill>
                <a:cs typeface="+mn-ea"/>
                <a:sym typeface="+mn-lt"/>
              </a:rPr>
              <a:t>DD</a:t>
            </a:r>
            <a:r>
              <a:rPr lang="zh-CN" altLang="en-US" dirty="0">
                <a:solidFill>
                  <a:srgbClr val="292829"/>
                </a:solidFill>
                <a:cs typeface="+mn-ea"/>
                <a:sym typeface="+mn-lt"/>
              </a:rPr>
              <a:t>。</a:t>
            </a:r>
            <a:endParaRPr lang="zh-CN" altLang="en-US" sz="1600"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sz="1600" dirty="0">
              <a:solidFill>
                <a:srgbClr val="292829"/>
              </a:solidFill>
              <a:cs typeface="+mn-ea"/>
              <a:sym typeface="+mn-lt"/>
            </a:endParaRPr>
          </a:p>
        </p:txBody>
      </p:sp>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4" name="表格 13"/>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pic>
        <p:nvPicPr>
          <p:cNvPr id="13" name="图片 12" descr="模型结构"/>
          <p:cNvPicPr>
            <a:picLocks noChangeAspect="1"/>
          </p:cNvPicPr>
          <p:nvPr/>
        </p:nvPicPr>
        <p:blipFill>
          <a:blip r:embed="rId3"/>
          <a:srcRect l="47760" t="-125" r="18870" b="87809"/>
          <a:stretch>
            <a:fillRect/>
          </a:stretch>
        </p:blipFill>
        <p:spPr>
          <a:xfrm>
            <a:off x="7786370" y="1313180"/>
            <a:ext cx="3992880" cy="1697355"/>
          </a:xfrm>
          <a:prstGeom prst="rect">
            <a:avLst/>
          </a:prstGeom>
        </p:spPr>
      </p:pic>
      <p:pic>
        <p:nvPicPr>
          <p:cNvPr id="15" name="图片 14" descr="模型结构"/>
          <p:cNvPicPr>
            <a:picLocks noChangeAspect="1"/>
          </p:cNvPicPr>
          <p:nvPr/>
        </p:nvPicPr>
        <p:blipFill>
          <a:blip r:embed="rId3"/>
          <a:srcRect l="47760" t="12094" r="18419" b="70056"/>
          <a:stretch>
            <a:fillRect/>
          </a:stretch>
        </p:blipFill>
        <p:spPr>
          <a:xfrm>
            <a:off x="7786370" y="3804920"/>
            <a:ext cx="4046855" cy="2459990"/>
          </a:xfrm>
          <a:prstGeom prst="rect">
            <a:avLst/>
          </a:prstGeom>
        </p:spPr>
      </p:pic>
      <p:sp>
        <p:nvSpPr>
          <p:cNvPr id="16" name="文本框 15"/>
          <p:cNvSpPr txBox="1"/>
          <p:nvPr/>
        </p:nvSpPr>
        <p:spPr>
          <a:xfrm>
            <a:off x="3462655" y="6113145"/>
            <a:ext cx="3935095" cy="368300"/>
          </a:xfrm>
          <a:prstGeom prst="rect">
            <a:avLst/>
          </a:prstGeom>
          <a:ln>
            <a:solidFill>
              <a:schemeClr val="accent1"/>
            </a:solidFill>
          </a:ln>
        </p:spPr>
        <p:txBody>
          <a:bodyPr wrap="square">
            <a:spAutoFit/>
          </a:bodyPr>
          <a:p>
            <a:pPr marL="0" indent="0" algn="l"/>
            <a:r>
              <a:rPr lang="zh-CN" altLang="en-US" sz="1800" b="1" i="0">
                <a:solidFill>
                  <a:schemeClr val="accent1"/>
                </a:solidFill>
              </a:rPr>
              <a:t>并非所有的疾病之间都有语义相似度</a:t>
            </a:r>
            <a:endParaRPr lang="zh-CN" altLang="en-US" sz="1800" b="1" i="0">
              <a:solidFill>
                <a:schemeClr val="accent1"/>
              </a:solidFill>
            </a:endParaRPr>
          </a:p>
        </p:txBody>
      </p:sp>
      <p:sp>
        <p:nvSpPr>
          <p:cNvPr id="17" name="文本框 16"/>
          <p:cNvSpPr txBox="1"/>
          <p:nvPr/>
        </p:nvSpPr>
        <p:spPr>
          <a:xfrm>
            <a:off x="3462655" y="2739390"/>
            <a:ext cx="4323715" cy="338455"/>
          </a:xfrm>
          <a:prstGeom prst="rect">
            <a:avLst/>
          </a:prstGeom>
          <a:noFill/>
          <a:ln>
            <a:solidFill>
              <a:schemeClr val="accent1"/>
            </a:solidFill>
          </a:ln>
        </p:spPr>
        <p:txBody>
          <a:bodyPr wrap="square" rtlCol="0" anchor="t">
            <a:noAutofit/>
          </a:bodyPr>
          <a:p>
            <a:pPr marL="0" indent="0" algn="l"/>
            <a:r>
              <a:rPr lang="zh-CN" altLang="en-US" b="1">
                <a:solidFill>
                  <a:schemeClr val="accent1"/>
                </a:solidFill>
                <a:sym typeface="+mn-ea"/>
              </a:rPr>
              <a:t>并非所有的</a:t>
            </a:r>
            <a:r>
              <a:rPr lang="en-US" altLang="zh-CN" b="1">
                <a:solidFill>
                  <a:schemeClr val="accent1"/>
                </a:solidFill>
                <a:sym typeface="+mn-ea"/>
              </a:rPr>
              <a:t>m</a:t>
            </a:r>
            <a:r>
              <a:rPr lang="zh-CN" altLang="en-US" b="1">
                <a:solidFill>
                  <a:schemeClr val="accent1"/>
                </a:solidFill>
                <a:sym typeface="+mn-ea"/>
              </a:rPr>
              <a:t>iRNA之间都存在功能相似度</a:t>
            </a:r>
            <a:endParaRPr lang="zh-CN" altLang="en-US" b="1">
              <a:solidFill>
                <a:schemeClr val="accent1"/>
              </a:solidFill>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多视角异质图注意力网络</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65455" y="1286510"/>
            <a:ext cx="7151370" cy="557149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endParaRPr lang="zh-CN" altLang="en-US" b="1"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由于疾病通路的复杂性和异质性，我们可能忽略一些因素。因此，本文使用</a:t>
            </a:r>
            <a:r>
              <a:rPr lang="zh-CN" altLang="en-US" b="1" u="sng" dirty="0">
                <a:solidFill>
                  <a:schemeClr val="accent1"/>
                </a:solidFill>
                <a:effectLst>
                  <a:outerShdw blurRad="38100" dist="25400" dir="5400000" algn="ctr" rotWithShape="0">
                    <a:srgbClr val="6E747A">
                      <a:alpha val="43000"/>
                    </a:srgbClr>
                  </a:outerShdw>
                </a:effectLst>
                <a:cs typeface="+mn-ea"/>
                <a:sym typeface="+mn-lt"/>
              </a:rPr>
              <a:t>其他生物标志物作为中介</a:t>
            </a:r>
            <a:r>
              <a:rPr lang="zh-CN" altLang="en-US" dirty="0">
                <a:solidFill>
                  <a:srgbClr val="292829"/>
                </a:solidFill>
                <a:cs typeface="+mn-ea"/>
                <a:sym typeface="+mn-lt"/>
              </a:rPr>
              <a:t>来构建多视图图形，不同的中介物就是不同的视角。</a:t>
            </a: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本文分别构建了三个异质图：</a:t>
            </a:r>
            <a:r>
              <a:rPr lang="en-US" altLang="zh-CN" dirty="0">
                <a:solidFill>
                  <a:srgbClr val="292829"/>
                </a:solidFill>
                <a:cs typeface="+mn-ea"/>
                <a:sym typeface="+mn-lt"/>
              </a:rPr>
              <a:t>miRNA-mRNA-disease </a:t>
            </a:r>
            <a:r>
              <a:rPr lang="zh-CN" altLang="en-US" dirty="0">
                <a:solidFill>
                  <a:srgbClr val="292829"/>
                </a:solidFill>
                <a:cs typeface="+mn-ea"/>
                <a:sym typeface="+mn-lt"/>
              </a:rPr>
              <a:t>图、</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en-US" altLang="zh-CN" dirty="0">
                <a:solidFill>
                  <a:srgbClr val="292829"/>
                </a:solidFill>
                <a:cs typeface="+mn-ea"/>
                <a:sym typeface="+mn-lt"/>
              </a:rPr>
              <a:t>miRNA-lncRNA-disease </a:t>
            </a:r>
            <a:r>
              <a:rPr lang="zh-CN" altLang="en-US" dirty="0">
                <a:solidFill>
                  <a:srgbClr val="292829"/>
                </a:solidFill>
                <a:cs typeface="+mn-ea"/>
                <a:sym typeface="+mn-lt"/>
              </a:rPr>
              <a:t>图和 </a:t>
            </a:r>
            <a:r>
              <a:rPr lang="en-US" altLang="zh-CN" dirty="0">
                <a:solidFill>
                  <a:srgbClr val="292829"/>
                </a:solidFill>
                <a:cs typeface="+mn-ea"/>
                <a:sym typeface="+mn-lt"/>
              </a:rPr>
              <a:t>miRNA-drug-disease </a:t>
            </a:r>
            <a:r>
              <a:rPr lang="zh-CN" altLang="en-US" dirty="0">
                <a:solidFill>
                  <a:srgbClr val="292829"/>
                </a:solidFill>
                <a:cs typeface="+mn-ea"/>
                <a:sym typeface="+mn-lt"/>
              </a:rPr>
              <a:t>图。</a:t>
            </a: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本文为每个视图使用了图注意力神经网络。最后，通过</a:t>
            </a:r>
            <a:r>
              <a:rPr lang="zh-CN" altLang="en-US" b="1" u="sng" dirty="0">
                <a:solidFill>
                  <a:schemeClr val="accent1"/>
                </a:solidFill>
                <a:cs typeface="+mn-ea"/>
                <a:sym typeface="+mn-lt"/>
              </a:rPr>
              <a:t>多尺度特征融合模块</a:t>
            </a:r>
            <a:r>
              <a:rPr lang="zh-CN" altLang="en-US" dirty="0">
                <a:solidFill>
                  <a:srgbClr val="292829"/>
                </a:solidFill>
                <a:cs typeface="+mn-ea"/>
                <a:sym typeface="+mn-lt"/>
              </a:rPr>
              <a:t>将三个视图中的每个</a:t>
            </a:r>
            <a:r>
              <a:rPr lang="en-US" altLang="zh-CN" dirty="0">
                <a:solidFill>
                  <a:srgbClr val="292829"/>
                </a:solidFill>
                <a:cs typeface="+mn-ea"/>
                <a:sym typeface="+mn-lt"/>
              </a:rPr>
              <a:t>miRNA</a:t>
            </a:r>
            <a:r>
              <a:rPr lang="zh-CN" altLang="en-US" dirty="0">
                <a:solidFill>
                  <a:srgbClr val="292829"/>
                </a:solidFill>
                <a:cs typeface="+mn-ea"/>
                <a:sym typeface="+mn-lt"/>
              </a:rPr>
              <a:t>和疾病特征融合为它们的最终图结构特征。</a:t>
            </a:r>
            <a:endParaRPr lang="zh-CN" altLang="en-US" dirty="0">
              <a:solidFill>
                <a:srgbClr val="292829"/>
              </a:solidFill>
              <a:cs typeface="+mn-ea"/>
              <a:sym typeface="+mn-lt"/>
            </a:endParaRPr>
          </a:p>
        </p:txBody>
      </p:sp>
      <p:pic>
        <p:nvPicPr>
          <p:cNvPr id="2" name="图片 1" descr="模型结构"/>
          <p:cNvPicPr>
            <a:picLocks noChangeAspect="1"/>
          </p:cNvPicPr>
          <p:nvPr/>
        </p:nvPicPr>
        <p:blipFill>
          <a:blip r:embed="rId1"/>
          <a:srcRect l="6172" t="29681" r="17081" b="44311"/>
          <a:stretch>
            <a:fillRect/>
          </a:stretch>
        </p:blipFill>
        <p:spPr>
          <a:xfrm>
            <a:off x="6060440" y="2862580"/>
            <a:ext cx="6128385" cy="2392045"/>
          </a:xfrm>
          <a:prstGeom prst="rect">
            <a:avLst/>
          </a:prstGeom>
        </p:spPr>
      </p:pic>
      <p:sp>
        <p:nvSpPr>
          <p:cNvPr id="7" name="文本框 6"/>
          <p:cNvSpPr txBox="1"/>
          <p:nvPr/>
        </p:nvSpPr>
        <p:spPr>
          <a:xfrm>
            <a:off x="6523355" y="3221355"/>
            <a:ext cx="1395095" cy="2032635"/>
          </a:xfrm>
          <a:prstGeom prst="rect">
            <a:avLst/>
          </a:prstGeom>
          <a:noFill/>
          <a:ln w="38100">
            <a:solidFill>
              <a:srgbClr val="C00000"/>
            </a:solidFill>
          </a:ln>
        </p:spPr>
        <p:txBody>
          <a:bodyPr wrap="square" rtlCol="0">
            <a:noAutofit/>
          </a:bodyPr>
          <a:p>
            <a:endParaRPr lang="zh-CN" altLang="en-US"/>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4" name="表格 13"/>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多视角异质图注意力网络</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65513" y="1604615"/>
            <a:ext cx="8025072" cy="525913"/>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b="1" dirty="0">
                <a:solidFill>
                  <a:srgbClr val="292829"/>
                </a:solidFill>
                <a:cs typeface="+mn-ea"/>
                <a:sym typeface="+mn-lt"/>
              </a:rPr>
              <a:t>图注意力系数的计算：</a:t>
            </a:r>
            <a:endParaRPr lang="zh-CN" altLang="en-US" b="1" dirty="0">
              <a:solidFill>
                <a:srgbClr val="292829"/>
              </a:solidFill>
              <a:cs typeface="+mn-ea"/>
              <a:sym typeface="+mn-lt"/>
            </a:endParaRPr>
          </a:p>
        </p:txBody>
      </p:sp>
      <p:pic>
        <p:nvPicPr>
          <p:cNvPr id="2" name="图片 1" descr="屏幕截图 2024-10-07 161816"/>
          <p:cNvPicPr>
            <a:picLocks noChangeAspect="1"/>
          </p:cNvPicPr>
          <p:nvPr/>
        </p:nvPicPr>
        <p:blipFill>
          <a:blip r:embed="rId1"/>
          <a:srcRect r="14435"/>
          <a:stretch>
            <a:fillRect/>
          </a:stretch>
        </p:blipFill>
        <p:spPr>
          <a:xfrm>
            <a:off x="622300" y="2228850"/>
            <a:ext cx="5133975" cy="925195"/>
          </a:xfrm>
          <a:prstGeom prst="rect">
            <a:avLst/>
          </a:prstGeom>
        </p:spPr>
      </p:pic>
      <p:sp>
        <p:nvSpPr>
          <p:cNvPr id="3" name="文本框 2"/>
          <p:cNvSpPr txBox="1"/>
          <p:nvPr/>
        </p:nvSpPr>
        <p:spPr>
          <a:xfrm>
            <a:off x="465513" y="3344337"/>
            <a:ext cx="8025072" cy="525913"/>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b="1" dirty="0">
                <a:solidFill>
                  <a:srgbClr val="292829"/>
                </a:solidFill>
                <a:cs typeface="+mn-ea"/>
                <a:sym typeface="+mn-lt"/>
              </a:rPr>
              <a:t>图节点特征的最终表示：</a:t>
            </a:r>
            <a:endParaRPr lang="zh-CN" altLang="en-US" b="1" dirty="0">
              <a:solidFill>
                <a:srgbClr val="292829"/>
              </a:solidFill>
              <a:cs typeface="+mn-ea"/>
              <a:sym typeface="+mn-lt"/>
            </a:endParaRPr>
          </a:p>
        </p:txBody>
      </p:sp>
      <p:pic>
        <p:nvPicPr>
          <p:cNvPr id="4" name="图片 3" descr="屏幕截图 2024-10-07 161819"/>
          <p:cNvPicPr>
            <a:picLocks noChangeAspect="1"/>
          </p:cNvPicPr>
          <p:nvPr/>
        </p:nvPicPr>
        <p:blipFill>
          <a:blip r:embed="rId2"/>
          <a:srcRect r="15125"/>
          <a:stretch>
            <a:fillRect/>
          </a:stretch>
        </p:blipFill>
        <p:spPr>
          <a:xfrm>
            <a:off x="534670" y="4255770"/>
            <a:ext cx="5166995" cy="1351280"/>
          </a:xfrm>
          <a:prstGeom prst="rect">
            <a:avLst/>
          </a:prstGeom>
        </p:spPr>
      </p:pic>
      <p:grpSp>
        <p:nvGrpSpPr>
          <p:cNvPr id="9" name="组合 8"/>
          <p:cNvGrpSpPr/>
          <p:nvPr/>
        </p:nvGrpSpPr>
        <p:grpSpPr>
          <a:xfrm>
            <a:off x="5492750" y="1506220"/>
            <a:ext cx="6564630" cy="2747645"/>
            <a:chOff x="8554" y="3831"/>
            <a:chExt cx="10338" cy="4327"/>
          </a:xfrm>
        </p:grpSpPr>
        <p:pic>
          <p:nvPicPr>
            <p:cNvPr id="5" name="图片 4" descr="模型结构"/>
            <p:cNvPicPr>
              <a:picLocks noChangeAspect="1"/>
            </p:cNvPicPr>
            <p:nvPr/>
          </p:nvPicPr>
          <p:blipFill>
            <a:blip r:embed="rId3"/>
            <a:srcRect l="11337" t="29681" r="17081" b="44311"/>
            <a:stretch>
              <a:fillRect/>
            </a:stretch>
          </p:blipFill>
          <p:spPr>
            <a:xfrm>
              <a:off x="8554" y="3831"/>
              <a:ext cx="10339" cy="4327"/>
            </a:xfrm>
            <a:prstGeom prst="rect">
              <a:avLst/>
            </a:prstGeom>
          </p:spPr>
        </p:pic>
        <p:sp>
          <p:nvSpPr>
            <p:cNvPr id="7" name="文本框 6"/>
            <p:cNvSpPr txBox="1"/>
            <p:nvPr/>
          </p:nvSpPr>
          <p:spPr>
            <a:xfrm>
              <a:off x="11116" y="4380"/>
              <a:ext cx="7513" cy="3778"/>
            </a:xfrm>
            <a:prstGeom prst="rect">
              <a:avLst/>
            </a:prstGeom>
            <a:noFill/>
            <a:ln w="38100">
              <a:solidFill>
                <a:srgbClr val="C00000"/>
              </a:solidFill>
            </a:ln>
          </p:spPr>
          <p:txBody>
            <a:bodyPr wrap="square" rtlCol="0">
              <a:noAutofit/>
            </a:bodyPr>
            <a:p>
              <a:endParaRPr lang="zh-CN" altLang="en-US"/>
            </a:p>
          </p:txBody>
        </p:sp>
      </p:grpSp>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
        <p:nvSpPr>
          <p:cNvPr id="10" name="文本框 9"/>
          <p:cNvSpPr txBox="1"/>
          <p:nvPr/>
        </p:nvSpPr>
        <p:spPr>
          <a:xfrm>
            <a:off x="6182360" y="4747260"/>
            <a:ext cx="5324475" cy="1198880"/>
          </a:xfrm>
          <a:prstGeom prst="rect">
            <a:avLst/>
          </a:prstGeom>
          <a:noFill/>
        </p:spPr>
        <p:txBody>
          <a:bodyPr wrap="square" rtlCol="0">
            <a:spAutoFit/>
          </a:bodyPr>
          <a:p>
            <a:r>
              <a:rPr lang="zh-CN" altLang="en-US"/>
              <a:t>其中</a:t>
            </a:r>
            <a:r>
              <a:rPr lang="en-US" altLang="zh-CN">
                <a:sym typeface="+mn-ea"/>
              </a:rPr>
              <a:t>X</a:t>
            </a:r>
            <a:r>
              <a:rPr lang="en-US" altLang="zh-CN" baseline="-25000">
                <a:sym typeface="+mn-ea"/>
              </a:rPr>
              <a:t>i</a:t>
            </a:r>
            <a:r>
              <a:rPr lang="zh-CN" altLang="en-US"/>
              <a:t>是第</a:t>
            </a:r>
            <a:r>
              <a:rPr lang="en-US" altLang="zh-CN"/>
              <a:t>i</a:t>
            </a:r>
            <a:r>
              <a:rPr lang="zh-CN" altLang="en-US"/>
              <a:t>个节点的特征向量（由之前方法得出）</a:t>
            </a:r>
            <a:endParaRPr lang="zh-CN" altLang="en-US"/>
          </a:p>
          <a:p>
            <a:endParaRPr lang="zh-CN" altLang="en-US"/>
          </a:p>
          <a:p>
            <a:r>
              <a:rPr lang="en-US" altLang="zh-CN"/>
              <a:t>φ</a:t>
            </a:r>
            <a:r>
              <a:rPr lang="zh-CN" altLang="en-US"/>
              <a:t>是矩阵</a:t>
            </a:r>
            <a:r>
              <a:rPr lang="en-US" altLang="zh-CN"/>
              <a:t>W</a:t>
            </a:r>
            <a:r>
              <a:rPr lang="zh-CN" altLang="en-US"/>
              <a:t>的数量，</a:t>
            </a:r>
            <a:r>
              <a:rPr lang="en-US" altLang="zh-CN"/>
              <a:t>W</a:t>
            </a:r>
            <a:r>
              <a:rPr lang="zh-CN" altLang="en-US"/>
              <a:t>是可学习的权重矩阵，</a:t>
            </a:r>
            <a:endParaRPr lang="zh-CN" altLang="en-US"/>
          </a:p>
          <a:p>
            <a:r>
              <a:rPr lang="zh-CN" altLang="en-US"/>
              <a:t>用于整合邻居节点的特征</a:t>
            </a:r>
            <a:r>
              <a:rPr lang="en-US" altLang="zh-CN" baseline="-25000"/>
              <a:t> </a:t>
            </a:r>
            <a:endParaRPr lang="en-US" altLang="zh-CN" baseline="-25000"/>
          </a:p>
        </p:txBody>
      </p:sp>
      <p:graphicFrame>
        <p:nvGraphicFramePr>
          <p:cNvPr id="13" name="表格 12"/>
          <p:cNvGraphicFramePr/>
          <p:nvPr>
            <p:custDataLst>
              <p:tags r:id="rId4"/>
            </p:custDataLst>
          </p:nvPr>
        </p:nvGraphicFramePr>
        <p:xfrm>
          <a:off x="4445" y="730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11" name="文本框 10"/>
          <p:cNvSpPr txBox="1"/>
          <p:nvPr/>
        </p:nvSpPr>
        <p:spPr>
          <a:xfrm>
            <a:off x="610870" y="5669280"/>
            <a:ext cx="4064000" cy="645160"/>
          </a:xfrm>
          <a:prstGeom prst="rect">
            <a:avLst/>
          </a:prstGeom>
          <a:noFill/>
        </p:spPr>
        <p:txBody>
          <a:bodyPr wrap="square" rtlCol="0">
            <a:spAutoFit/>
          </a:bodyPr>
          <a:p>
            <a:pPr algn="ctr"/>
            <a:r>
              <a:rPr lang="zh-CN" altLang="en-US" b="1" u="sng" dirty="0">
                <a:solidFill>
                  <a:schemeClr val="accent1"/>
                </a:solidFill>
                <a:cs typeface="+mn-ea"/>
              </a:rPr>
              <a:t>？疑问？</a:t>
            </a:r>
            <a:endParaRPr lang="zh-CN" altLang="en-US" b="1" u="sng" dirty="0">
              <a:solidFill>
                <a:schemeClr val="accent1"/>
              </a:solidFill>
              <a:cs typeface="+mn-ea"/>
            </a:endParaRPr>
          </a:p>
          <a:p>
            <a:pPr algn="ctr"/>
            <a:r>
              <a:rPr lang="zh-CN" altLang="en-US" b="1" u="sng" dirty="0">
                <a:solidFill>
                  <a:schemeClr val="accent1"/>
                </a:solidFill>
                <a:cs typeface="+mn-ea"/>
              </a:rPr>
              <a:t>是否存在对齐问题</a:t>
            </a:r>
            <a:endParaRPr lang="zh-CN" altLang="en-US" b="1" u="sng" dirty="0">
              <a:solidFill>
                <a:schemeClr val="accent1"/>
              </a:solidFill>
              <a:cs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5455" y="1374140"/>
            <a:ext cx="11185525" cy="2582545"/>
          </a:xfrm>
          <a:prstGeom prst="rect">
            <a:avLst/>
          </a:prstGeom>
          <a:noFill/>
        </p:spPr>
        <p:txBody>
          <a:bodyPr wrap="square" rtlCol="0">
            <a:spAutoFit/>
          </a:bodyPr>
          <a:lstStyle/>
          <a:p>
            <a:pPr indent="457200" defTabSz="412750" eaLnBrk="0" fontAlgn="base" hangingPunct="0">
              <a:lnSpc>
                <a:spcPct val="180000"/>
              </a:lnSpc>
              <a:spcBef>
                <a:spcPct val="0"/>
              </a:spcBef>
              <a:spcAft>
                <a:spcPct val="0"/>
              </a:spcAft>
              <a:defRPr/>
            </a:pPr>
            <a:r>
              <a:rPr lang="zh-CN" altLang="en-US" dirty="0">
                <a:solidFill>
                  <a:srgbClr val="292829"/>
                </a:solidFill>
                <a:cs typeface="+mn-ea"/>
                <a:sym typeface="+mn-lt"/>
              </a:rPr>
              <a:t>为了有效地融合 </a:t>
            </a:r>
            <a:r>
              <a:rPr lang="en-US" altLang="zh-CN" dirty="0">
                <a:solidFill>
                  <a:srgbClr val="292829"/>
                </a:solidFill>
                <a:cs typeface="+mn-ea"/>
                <a:sym typeface="+mn-lt"/>
              </a:rPr>
              <a:t>miRNA </a:t>
            </a:r>
            <a:r>
              <a:rPr lang="zh-CN" altLang="en-US" dirty="0">
                <a:solidFill>
                  <a:srgbClr val="292829"/>
                </a:solidFill>
                <a:cs typeface="+mn-ea"/>
                <a:sym typeface="+mn-lt"/>
              </a:rPr>
              <a:t>和疾病三种类型的图结构特征，以更准确地刻</a:t>
            </a:r>
            <a:r>
              <a:rPr lang="zh-CN" altLang="en-US" dirty="0">
                <a:solidFill>
                  <a:schemeClr val="tx1"/>
                </a:solidFill>
                <a:cs typeface="+mn-ea"/>
                <a:sym typeface="+mn-lt"/>
              </a:rPr>
              <a:t>画它们并提高潜在关联预测的准确性，本文设计了一个多尺度注意力特征融合模块。</a:t>
            </a:r>
            <a:endParaRPr lang="en-US" altLang="zh-CN" sz="1100" dirty="0">
              <a:solidFill>
                <a:schemeClr val="tx1"/>
              </a:solidFill>
              <a:cs typeface="+mn-ea"/>
              <a:sym typeface="+mn-lt"/>
            </a:endParaRPr>
          </a:p>
          <a:p>
            <a:pPr indent="457200" defTabSz="412750" eaLnBrk="0" fontAlgn="base" hangingPunct="0">
              <a:lnSpc>
                <a:spcPct val="180000"/>
              </a:lnSpc>
              <a:spcBef>
                <a:spcPct val="0"/>
              </a:spcBef>
              <a:spcAft>
                <a:spcPct val="0"/>
              </a:spcAft>
              <a:defRPr/>
            </a:pPr>
            <a:r>
              <a:rPr lang="zh-CN" altLang="en-US" dirty="0">
                <a:solidFill>
                  <a:schemeClr val="tx1"/>
                </a:solidFill>
                <a:cs typeface="+mn-ea"/>
                <a:sym typeface="+mn-lt"/>
              </a:rPr>
              <a:t>为了聚合这些特征的局部通道语境，本文采用了点卷积方法</a:t>
            </a:r>
            <a:r>
              <a:rPr lang="en-US" altLang="zh-CN" dirty="0">
                <a:solidFill>
                  <a:schemeClr val="tx1"/>
                </a:solidFill>
                <a:cs typeface="+mn-ea"/>
                <a:sym typeface="+mn-lt"/>
              </a:rPr>
              <a:t>(Pointwise Convolution)</a:t>
            </a:r>
            <a:r>
              <a:rPr lang="zh-CN" altLang="en-US" dirty="0">
                <a:solidFill>
                  <a:schemeClr val="tx1"/>
                </a:solidFill>
                <a:cs typeface="+mn-ea"/>
                <a:sym typeface="+mn-lt"/>
              </a:rPr>
              <a:t>，使用不同的核来计算局部通道语境</a:t>
            </a:r>
            <a:endParaRPr lang="zh-CN" altLang="en-US" dirty="0">
              <a:solidFill>
                <a:schemeClr val="tx1"/>
              </a:solidFill>
              <a:cs typeface="+mn-ea"/>
              <a:sym typeface="+mn-lt"/>
            </a:endParaRPr>
          </a:p>
          <a:p>
            <a:pPr defTabSz="412750" eaLnBrk="0" fontAlgn="base" hangingPunct="0">
              <a:lnSpc>
                <a:spcPct val="180000"/>
              </a:lnSpc>
              <a:spcBef>
                <a:spcPct val="0"/>
              </a:spcBef>
              <a:spcAft>
                <a:spcPct val="0"/>
              </a:spcAft>
              <a:defRPr/>
            </a:pPr>
            <a:r>
              <a:rPr lang="en-US" altLang="zh-CN" b="1" dirty="0">
                <a:solidFill>
                  <a:srgbClr val="FF0000"/>
                </a:solidFill>
                <a:cs typeface="+mn-ea"/>
                <a:sym typeface="+mn-lt"/>
              </a:rPr>
              <a:t>      </a:t>
            </a:r>
            <a:r>
              <a:rPr lang="en-US" altLang="zh-CN" dirty="0">
                <a:solidFill>
                  <a:srgbClr val="292829"/>
                </a:solidFill>
                <a:cs typeface="+mn-ea"/>
                <a:sym typeface="+mn-lt"/>
              </a:rPr>
              <a:t>PWConv1 </a:t>
            </a:r>
            <a:r>
              <a:rPr lang="zh-CN" altLang="en-US" dirty="0">
                <a:solidFill>
                  <a:srgbClr val="292829"/>
                </a:solidFill>
                <a:cs typeface="+mn-ea"/>
                <a:sym typeface="+mn-lt"/>
              </a:rPr>
              <a:t>和 </a:t>
            </a:r>
            <a:r>
              <a:rPr lang="en-US" altLang="zh-CN" dirty="0">
                <a:solidFill>
                  <a:srgbClr val="292829"/>
                </a:solidFill>
                <a:cs typeface="+mn-ea"/>
                <a:sym typeface="+mn-lt"/>
              </a:rPr>
              <a:t>PWConv2 </a:t>
            </a:r>
            <a:r>
              <a:rPr lang="zh-CN" altLang="en-US" dirty="0">
                <a:solidFill>
                  <a:srgbClr val="292829"/>
                </a:solidFill>
                <a:cs typeface="+mn-ea"/>
                <a:sym typeface="+mn-lt"/>
              </a:rPr>
              <a:t>分别表示两个点卷积操作。</a:t>
            </a:r>
            <a:endParaRPr lang="en-US" altLang="zh-CN" dirty="0">
              <a:solidFill>
                <a:srgbClr val="292829"/>
              </a:solidFill>
              <a:cs typeface="+mn-ea"/>
              <a:sym typeface="+mn-lt"/>
            </a:endParaRPr>
          </a:p>
        </p:txBody>
      </p:sp>
      <p:pic>
        <p:nvPicPr>
          <p:cNvPr id="4" name="图片 3"/>
          <p:cNvPicPr>
            <a:picLocks noChangeAspect="1"/>
          </p:cNvPicPr>
          <p:nvPr/>
        </p:nvPicPr>
        <p:blipFill>
          <a:blip r:embed="rId1"/>
          <a:srcRect b="14198"/>
          <a:stretch>
            <a:fillRect/>
          </a:stretch>
        </p:blipFill>
        <p:spPr>
          <a:xfrm>
            <a:off x="2385695" y="2839085"/>
            <a:ext cx="4203065" cy="713740"/>
          </a:xfrm>
          <a:prstGeom prst="rect">
            <a:avLst/>
          </a:prstGeom>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5160"/>
          </a:xfrm>
          <a:prstGeom prst="rect">
            <a:avLst/>
          </a:prstGeom>
          <a:noFill/>
        </p:spPr>
        <p:txBody>
          <a:bodyPr wrap="square" rtlCol="0">
            <a:spAutoFit/>
          </a:bodyPr>
          <a:lstStyle/>
          <a:p>
            <a:r>
              <a:rPr lang="en-US" altLang="zh-CN" sz="3600" b="1" u="sng" dirty="0">
                <a:solidFill>
                  <a:schemeClr val="accent1">
                    <a:lumMod val="50000"/>
                  </a:schemeClr>
                </a:solidFill>
                <a:cs typeface="+mn-ea"/>
                <a:sym typeface="+mn-lt"/>
              </a:rPr>
              <a:t>[</a:t>
            </a:r>
            <a:r>
              <a:rPr lang="zh-CN" altLang="en-US" sz="3600" b="1" u="sng" dirty="0">
                <a:solidFill>
                  <a:schemeClr val="accent1">
                    <a:lumMod val="50000"/>
                  </a:schemeClr>
                </a:solidFill>
                <a:cs typeface="+mn-ea"/>
                <a:sym typeface="+mn-lt"/>
              </a:rPr>
              <a:t>多尺度特征融合</a:t>
            </a:r>
            <a:r>
              <a:rPr lang="en-US" altLang="zh-CN" sz="3600" b="1" u="sng" dirty="0">
                <a:solidFill>
                  <a:schemeClr val="accent1">
                    <a:lumMod val="50000"/>
                  </a:schemeClr>
                </a:solidFill>
                <a:cs typeface="+mn-ea"/>
                <a:sym typeface="+mn-lt"/>
              </a:rPr>
              <a:t>]</a:t>
            </a:r>
            <a:endParaRPr lang="en-US" altLang="zh-CN" sz="3600" b="1" u="sng" dirty="0">
              <a:solidFill>
                <a:schemeClr val="accent1">
                  <a:lumMod val="50000"/>
                </a:schemeClr>
              </a:solidFill>
              <a:effectLst/>
              <a:cs typeface="+mn-ea"/>
              <a:sym typeface="+mn-lt"/>
            </a:endParaRPr>
          </a:p>
        </p:txBody>
      </p:sp>
      <p:pic>
        <p:nvPicPr>
          <p:cNvPr id="3" name="图片 2" descr="模型结构"/>
          <p:cNvPicPr>
            <a:picLocks noChangeAspect="1"/>
          </p:cNvPicPr>
          <p:nvPr/>
        </p:nvPicPr>
        <p:blipFill>
          <a:blip r:embed="rId2"/>
          <a:srcRect l="6905" t="55848" r="18172" b="21439"/>
          <a:stretch>
            <a:fillRect/>
          </a:stretch>
        </p:blipFill>
        <p:spPr>
          <a:xfrm>
            <a:off x="1736090" y="3902075"/>
            <a:ext cx="7817485" cy="2729230"/>
          </a:xfrm>
          <a:prstGeom prst="rect">
            <a:avLst/>
          </a:prstGeom>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3" name="表格 12"/>
          <p:cNvGraphicFramePr/>
          <p:nvPr>
            <p:custDataLst>
              <p:tags r:id="rId3"/>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多尺度特征融合</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65513" y="1604615"/>
            <a:ext cx="8025072" cy="58928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使用全局平均池化 </a:t>
            </a:r>
            <a:r>
              <a:rPr lang="en-US" altLang="zh-CN" dirty="0">
                <a:solidFill>
                  <a:srgbClr val="292829"/>
                </a:solidFill>
                <a:cs typeface="+mn-ea"/>
                <a:sym typeface="+mn-lt"/>
              </a:rPr>
              <a:t>(GAP) </a:t>
            </a:r>
            <a:r>
              <a:rPr lang="zh-CN" altLang="en-US" dirty="0">
                <a:solidFill>
                  <a:srgbClr val="292829"/>
                </a:solidFill>
                <a:cs typeface="+mn-ea"/>
                <a:sym typeface="+mn-lt"/>
              </a:rPr>
              <a:t>如下：</a:t>
            </a:r>
            <a:endParaRPr lang="zh-CN" altLang="en-US" dirty="0">
              <a:solidFill>
                <a:srgbClr val="292829"/>
              </a:solidFill>
              <a:cs typeface="+mn-ea"/>
              <a:sym typeface="+mn-lt"/>
            </a:endParaRPr>
          </a:p>
        </p:txBody>
      </p:sp>
      <p:pic>
        <p:nvPicPr>
          <p:cNvPr id="2" name="图片 1" descr="屏幕截图 2024-10-07 163259"/>
          <p:cNvPicPr>
            <a:picLocks noChangeAspect="1"/>
          </p:cNvPicPr>
          <p:nvPr/>
        </p:nvPicPr>
        <p:blipFill>
          <a:blip r:embed="rId1"/>
          <a:srcRect t="5990" r="-872" b="73485"/>
          <a:stretch>
            <a:fillRect/>
          </a:stretch>
        </p:blipFill>
        <p:spPr>
          <a:xfrm>
            <a:off x="99753" y="2220583"/>
            <a:ext cx="6422013" cy="725587"/>
          </a:xfrm>
          <a:prstGeom prst="rect">
            <a:avLst/>
          </a:prstGeom>
        </p:spPr>
      </p:pic>
      <p:sp>
        <p:nvSpPr>
          <p:cNvPr id="3" name="文本框 2"/>
          <p:cNvSpPr txBox="1"/>
          <p:nvPr/>
        </p:nvSpPr>
        <p:spPr>
          <a:xfrm>
            <a:off x="480060" y="4917440"/>
            <a:ext cx="6900545" cy="108775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然后，将微小 </a:t>
            </a:r>
            <a:r>
              <a:rPr lang="en-US" altLang="zh-CN" dirty="0">
                <a:solidFill>
                  <a:srgbClr val="292829"/>
                </a:solidFill>
                <a:cs typeface="+mn-ea"/>
                <a:sym typeface="+mn-lt"/>
              </a:rPr>
              <a:t>RNA </a:t>
            </a:r>
            <a:r>
              <a:rPr lang="zh-CN" altLang="en-US" dirty="0">
                <a:solidFill>
                  <a:srgbClr val="292829"/>
                </a:solidFill>
                <a:cs typeface="+mn-ea"/>
                <a:sym typeface="+mn-lt"/>
              </a:rPr>
              <a:t>和疾病的最终融合特征馈入一个多层感知器 </a:t>
            </a:r>
            <a:r>
              <a:rPr lang="en-US" altLang="zh-CN" dirty="0">
                <a:solidFill>
                  <a:srgbClr val="292829"/>
                </a:solidFill>
                <a:cs typeface="+mn-ea"/>
                <a:sym typeface="+mn-lt"/>
              </a:rPr>
              <a:t>(MLP)</a:t>
            </a:r>
            <a:r>
              <a:rPr lang="zh-CN" altLang="en-US" dirty="0">
                <a:solidFill>
                  <a:srgbClr val="292829"/>
                </a:solidFill>
                <a:cs typeface="+mn-ea"/>
                <a:sym typeface="+mn-lt"/>
              </a:rPr>
              <a:t>，并使用标准二元交叉熵损失函数进行训练和预测。</a:t>
            </a:r>
            <a:endParaRPr lang="zh-CN" altLang="en-US" dirty="0">
              <a:solidFill>
                <a:srgbClr val="292829"/>
              </a:solidFill>
              <a:cs typeface="+mn-ea"/>
              <a:sym typeface="+mn-lt"/>
            </a:endParaRPr>
          </a:p>
        </p:txBody>
      </p:sp>
      <p:sp>
        <p:nvSpPr>
          <p:cNvPr id="4" name="文本框 3"/>
          <p:cNvSpPr txBox="1"/>
          <p:nvPr/>
        </p:nvSpPr>
        <p:spPr>
          <a:xfrm>
            <a:off x="465455" y="3009265"/>
            <a:ext cx="6813550" cy="108775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通过全局通道上下文 </a:t>
            </a:r>
            <a:r>
              <a:rPr lang="en-US" altLang="zh-CN" dirty="0">
                <a:solidFill>
                  <a:srgbClr val="292829"/>
                </a:solidFill>
                <a:cs typeface="+mn-ea"/>
                <a:sym typeface="+mn-lt"/>
              </a:rPr>
              <a:t>g(X) </a:t>
            </a:r>
            <a:r>
              <a:rPr lang="zh-CN" altLang="en-US" dirty="0">
                <a:solidFill>
                  <a:srgbClr val="292829"/>
                </a:solidFill>
                <a:cs typeface="+mn-ea"/>
                <a:sym typeface="+mn-lt"/>
              </a:rPr>
              <a:t>和局部通道上下文 </a:t>
            </a:r>
            <a:r>
              <a:rPr lang="en-US" altLang="zh-CN" dirty="0">
                <a:solidFill>
                  <a:srgbClr val="292829"/>
                </a:solidFill>
                <a:cs typeface="+mn-ea"/>
                <a:sym typeface="+mn-lt"/>
              </a:rPr>
              <a:t>L(X)</a:t>
            </a:r>
            <a:r>
              <a:rPr lang="zh-CN" altLang="en-US" dirty="0">
                <a:solidFill>
                  <a:srgbClr val="292829"/>
                </a:solidFill>
                <a:cs typeface="+mn-ea"/>
                <a:sym typeface="+mn-lt"/>
              </a:rPr>
              <a:t>，</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多尺度注意力机制提供了一个精炼的特征 如下所示：</a:t>
            </a:r>
            <a:endParaRPr lang="zh-CN" altLang="en-US" dirty="0">
              <a:solidFill>
                <a:srgbClr val="292829"/>
              </a:solidFill>
              <a:cs typeface="+mn-ea"/>
              <a:sym typeface="+mn-lt"/>
            </a:endParaRPr>
          </a:p>
        </p:txBody>
      </p:sp>
      <p:pic>
        <p:nvPicPr>
          <p:cNvPr id="5" name="图片 4" descr="屏幕截图 2024-10-07 163259"/>
          <p:cNvPicPr>
            <a:picLocks noChangeAspect="1"/>
          </p:cNvPicPr>
          <p:nvPr/>
        </p:nvPicPr>
        <p:blipFill>
          <a:blip r:embed="rId1"/>
          <a:srcRect l="8550" t="73254"/>
          <a:stretch>
            <a:fillRect/>
          </a:stretch>
        </p:blipFill>
        <p:spPr>
          <a:xfrm>
            <a:off x="205185" y="4160022"/>
            <a:ext cx="5617166" cy="912179"/>
          </a:xfrm>
          <a:prstGeom prst="rect">
            <a:avLst/>
          </a:prstGeom>
        </p:spPr>
      </p:pic>
      <p:pic>
        <p:nvPicPr>
          <p:cNvPr id="7" name="图片 6" descr="模型结构"/>
          <p:cNvPicPr>
            <a:picLocks noChangeAspect="1"/>
          </p:cNvPicPr>
          <p:nvPr/>
        </p:nvPicPr>
        <p:blipFill>
          <a:blip r:embed="rId2"/>
          <a:srcRect l="10256" t="77603" r="16246" b="6336"/>
          <a:stretch>
            <a:fillRect/>
          </a:stretch>
        </p:blipFill>
        <p:spPr>
          <a:xfrm>
            <a:off x="6858635" y="3688080"/>
            <a:ext cx="5501005" cy="1384300"/>
          </a:xfrm>
          <a:prstGeom prst="rect">
            <a:avLst/>
          </a:prstGeom>
        </p:spPr>
      </p:pic>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pic>
        <p:nvPicPr>
          <p:cNvPr id="10" name="图片 9"/>
          <p:cNvPicPr>
            <a:picLocks noChangeAspect="1"/>
          </p:cNvPicPr>
          <p:nvPr/>
        </p:nvPicPr>
        <p:blipFill>
          <a:blip r:embed="rId3"/>
          <a:stretch>
            <a:fillRect/>
          </a:stretch>
        </p:blipFill>
        <p:spPr>
          <a:xfrm>
            <a:off x="7380605" y="717550"/>
            <a:ext cx="4025900" cy="2817495"/>
          </a:xfrm>
          <a:prstGeom prst="rect">
            <a:avLst/>
          </a:prstGeom>
        </p:spPr>
      </p:pic>
      <p:graphicFrame>
        <p:nvGraphicFramePr>
          <p:cNvPr id="13" name="表格 12"/>
          <p:cNvGraphicFramePr/>
          <p:nvPr>
            <p:custDataLst>
              <p:tags r:id="rId4"/>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755409"/>
            <a:ext cx="5518889" cy="645160"/>
          </a:xfrm>
          <a:prstGeom prst="rect">
            <a:avLst/>
          </a:prstGeom>
          <a:noFill/>
        </p:spPr>
        <p:txBody>
          <a:bodyPr wrap="square" rtlCol="0">
            <a:spAutoFit/>
          </a:bodyPr>
          <a:lstStyle/>
          <a:p>
            <a:r>
              <a:rPr lang="zh-CN" altLang="en-US" sz="3600" b="1" dirty="0">
                <a:solidFill>
                  <a:schemeClr val="accent1">
                    <a:lumMod val="50000"/>
                  </a:schemeClr>
                </a:solidFill>
                <a:effectLst/>
                <a:cs typeface="+mn-ea"/>
                <a:sym typeface="+mn-lt"/>
              </a:rPr>
              <a:t>模型实验</a:t>
            </a:r>
            <a:endParaRPr lang="zh-CN" altLang="en-US" sz="3600" b="1" dirty="0">
              <a:solidFill>
                <a:schemeClr val="accent1">
                  <a:lumMod val="50000"/>
                </a:schemeClr>
              </a:solidFill>
              <a:effectLst/>
              <a:cs typeface="+mn-ea"/>
              <a:sym typeface="+mn-lt"/>
            </a:endParaRPr>
          </a:p>
        </p:txBody>
      </p:sp>
      <p:sp>
        <p:nvSpPr>
          <p:cNvPr id="6" name="文本框 5"/>
          <p:cNvSpPr txBox="1"/>
          <p:nvPr/>
        </p:nvSpPr>
        <p:spPr>
          <a:xfrm>
            <a:off x="426085" y="4135755"/>
            <a:ext cx="6476365" cy="308038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b="1" dirty="0">
                <a:solidFill>
                  <a:srgbClr val="292829"/>
                </a:solidFill>
                <a:cs typeface="+mn-ea"/>
                <a:sym typeface="+mn-lt"/>
              </a:rPr>
              <a:t>该方法的表现提升归功于两个因素。</a:t>
            </a:r>
            <a:endParaRPr lang="zh-CN" altLang="en-US" b="1"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b="1" dirty="0">
                <a:solidFill>
                  <a:srgbClr val="292829"/>
                </a:solidFill>
                <a:cs typeface="+mn-ea"/>
                <a:sym typeface="+mn-lt"/>
              </a:rPr>
              <a:t>首先，</a:t>
            </a:r>
            <a:r>
              <a:rPr lang="zh-CN" altLang="en-US" b="1" u="sng" dirty="0">
                <a:solidFill>
                  <a:schemeClr val="accent1"/>
                </a:solidFill>
                <a:cs typeface="+mn-ea"/>
                <a:sym typeface="+mn-lt"/>
              </a:rPr>
              <a:t>信息量的增长</a:t>
            </a:r>
            <a:r>
              <a:rPr lang="zh-CN" altLang="en-US" b="1" dirty="0">
                <a:solidFill>
                  <a:srgbClr val="292829"/>
                </a:solidFill>
                <a:cs typeface="+mn-ea"/>
                <a:sym typeface="+mn-lt"/>
              </a:rPr>
              <a:t>提供了更多的方式来表征 </a:t>
            </a:r>
            <a:r>
              <a:rPr lang="en-US" altLang="zh-CN" b="1" dirty="0">
                <a:solidFill>
                  <a:srgbClr val="292829"/>
                </a:solidFill>
                <a:cs typeface="+mn-ea"/>
                <a:sym typeface="+mn-lt"/>
              </a:rPr>
              <a:t>miRNA </a:t>
            </a:r>
            <a:r>
              <a:rPr lang="zh-CN" altLang="en-US" b="1" dirty="0">
                <a:solidFill>
                  <a:srgbClr val="292829"/>
                </a:solidFill>
                <a:cs typeface="+mn-ea"/>
                <a:sym typeface="+mn-lt"/>
              </a:rPr>
              <a:t>和疾病，从而帮助预测模型做出更准确的决策。</a:t>
            </a:r>
            <a:endParaRPr lang="zh-CN" altLang="en-US" b="1"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b="1" dirty="0">
                <a:solidFill>
                  <a:srgbClr val="292829"/>
                </a:solidFill>
                <a:cs typeface="+mn-ea"/>
                <a:sym typeface="+mn-lt"/>
              </a:rPr>
              <a:t>其次，</a:t>
            </a:r>
            <a:r>
              <a:rPr lang="zh-CN" altLang="en-US" b="1" u="sng" dirty="0">
                <a:solidFill>
                  <a:schemeClr val="accent1"/>
                </a:solidFill>
                <a:cs typeface="+mn-ea"/>
                <a:sym typeface="+mn-lt"/>
              </a:rPr>
              <a:t>算法的改进</a:t>
            </a:r>
            <a:r>
              <a:rPr lang="zh-CN" altLang="en-US" b="1" dirty="0">
                <a:solidFill>
                  <a:srgbClr val="292829"/>
                </a:solidFill>
                <a:cs typeface="+mn-ea"/>
                <a:sym typeface="+mn-lt"/>
              </a:rPr>
              <a:t>使表征更加合理，并且可以从多个角度让预测模型从表征中获益更多。</a:t>
            </a:r>
            <a:endParaRPr lang="zh-CN" altLang="en-US" b="1"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b="1" dirty="0">
              <a:solidFill>
                <a:srgbClr val="292829"/>
              </a:solidFill>
              <a:cs typeface="+mn-ea"/>
              <a:sym typeface="+mn-lt"/>
            </a:endParaRPr>
          </a:p>
        </p:txBody>
      </p:sp>
      <p:pic>
        <p:nvPicPr>
          <p:cNvPr id="2" name="图片 1" descr="IMG_256"/>
          <p:cNvPicPr>
            <a:picLocks noChangeAspect="1"/>
          </p:cNvPicPr>
          <p:nvPr/>
        </p:nvPicPr>
        <p:blipFill>
          <a:blip r:embed="rId1"/>
          <a:srcRect r="-1469"/>
          <a:stretch>
            <a:fillRect/>
          </a:stretch>
        </p:blipFill>
        <p:spPr>
          <a:xfrm>
            <a:off x="534670" y="1846580"/>
            <a:ext cx="10744200" cy="2414270"/>
          </a:xfrm>
          <a:prstGeom prst="rect">
            <a:avLst/>
          </a:prstGeom>
          <a:noFill/>
          <a:ln w="9525">
            <a:noFill/>
          </a:ln>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
        <p:nvSpPr>
          <p:cNvPr id="4" name="文本框 3"/>
          <p:cNvSpPr txBox="1"/>
          <p:nvPr/>
        </p:nvSpPr>
        <p:spPr>
          <a:xfrm>
            <a:off x="1606550" y="2479675"/>
            <a:ext cx="4064000" cy="306705"/>
          </a:xfrm>
          <a:prstGeom prst="rect">
            <a:avLst/>
          </a:prstGeom>
          <a:noFill/>
        </p:spPr>
        <p:txBody>
          <a:bodyPr wrap="square" rtlCol="0">
            <a:spAutoFit/>
          </a:bodyPr>
          <a:p>
            <a:r>
              <a:rPr lang="en-US" altLang="zh-CN" sz="1400" b="1">
                <a:solidFill>
                  <a:schemeClr val="accent1"/>
                </a:solidFill>
              </a:rPr>
              <a:t>2023.3</a:t>
            </a:r>
            <a:endParaRPr lang="en-US" altLang="zh-CN" sz="1400" b="1">
              <a:solidFill>
                <a:schemeClr val="accent1"/>
              </a:solidFill>
            </a:endParaRPr>
          </a:p>
        </p:txBody>
      </p:sp>
      <p:sp>
        <p:nvSpPr>
          <p:cNvPr id="5" name="文本框 4"/>
          <p:cNvSpPr txBox="1"/>
          <p:nvPr/>
        </p:nvSpPr>
        <p:spPr>
          <a:xfrm>
            <a:off x="1610995" y="2677795"/>
            <a:ext cx="4064000" cy="306705"/>
          </a:xfrm>
          <a:prstGeom prst="rect">
            <a:avLst/>
          </a:prstGeom>
          <a:noFill/>
        </p:spPr>
        <p:txBody>
          <a:bodyPr wrap="square" rtlCol="0">
            <a:spAutoFit/>
          </a:bodyPr>
          <a:p>
            <a:r>
              <a:rPr lang="en-US" altLang="zh-CN" sz="1400" b="1">
                <a:solidFill>
                  <a:schemeClr val="accent1"/>
                </a:solidFill>
              </a:rPr>
              <a:t>2022.3</a:t>
            </a:r>
            <a:endParaRPr lang="en-US" altLang="zh-CN" sz="1400" b="1">
              <a:solidFill>
                <a:schemeClr val="accent1"/>
              </a:solidFill>
            </a:endParaRPr>
          </a:p>
        </p:txBody>
      </p:sp>
      <p:sp>
        <p:nvSpPr>
          <p:cNvPr id="7" name="文本框 6"/>
          <p:cNvSpPr txBox="1"/>
          <p:nvPr/>
        </p:nvSpPr>
        <p:spPr>
          <a:xfrm>
            <a:off x="1619250" y="3307715"/>
            <a:ext cx="4064000" cy="306705"/>
          </a:xfrm>
          <a:prstGeom prst="rect">
            <a:avLst/>
          </a:prstGeom>
          <a:noFill/>
        </p:spPr>
        <p:txBody>
          <a:bodyPr wrap="square" rtlCol="0">
            <a:spAutoFit/>
          </a:bodyPr>
          <a:p>
            <a:r>
              <a:rPr lang="en-US" altLang="zh-CN" sz="1400" b="1">
                <a:solidFill>
                  <a:schemeClr val="accent1"/>
                </a:solidFill>
              </a:rPr>
              <a:t>2024.1</a:t>
            </a:r>
            <a:endParaRPr lang="en-US" altLang="zh-CN" sz="1400" b="1">
              <a:solidFill>
                <a:schemeClr val="accent1"/>
              </a:solidFill>
            </a:endParaRPr>
          </a:p>
        </p:txBody>
      </p:sp>
      <p:sp>
        <p:nvSpPr>
          <p:cNvPr id="8" name="文本框 7"/>
          <p:cNvSpPr txBox="1"/>
          <p:nvPr/>
        </p:nvSpPr>
        <p:spPr>
          <a:xfrm>
            <a:off x="1612900" y="2893695"/>
            <a:ext cx="4064000" cy="306705"/>
          </a:xfrm>
          <a:prstGeom prst="rect">
            <a:avLst/>
          </a:prstGeom>
          <a:noFill/>
        </p:spPr>
        <p:txBody>
          <a:bodyPr wrap="square" rtlCol="0">
            <a:spAutoFit/>
          </a:bodyPr>
          <a:p>
            <a:pPr algn="l">
              <a:buClrTx/>
              <a:buSzTx/>
              <a:buFontTx/>
            </a:pPr>
            <a:r>
              <a:rPr lang="en-US" altLang="zh-CN" sz="1400" b="1">
                <a:solidFill>
                  <a:schemeClr val="accent1"/>
                </a:solidFill>
              </a:rPr>
              <a:t>2023.10</a:t>
            </a:r>
            <a:endParaRPr lang="en-US" altLang="zh-CN" sz="1400" b="1">
              <a:solidFill>
                <a:schemeClr val="accent1"/>
              </a:solidFill>
            </a:endParaRPr>
          </a:p>
        </p:txBody>
      </p:sp>
      <p:sp>
        <p:nvSpPr>
          <p:cNvPr id="13" name="文本框 12"/>
          <p:cNvSpPr txBox="1"/>
          <p:nvPr/>
        </p:nvSpPr>
        <p:spPr>
          <a:xfrm>
            <a:off x="1625600" y="3111500"/>
            <a:ext cx="2648585" cy="306705"/>
          </a:xfrm>
          <a:prstGeom prst="rect">
            <a:avLst/>
          </a:prstGeom>
          <a:noFill/>
        </p:spPr>
        <p:txBody>
          <a:bodyPr wrap="square" rtlCol="0">
            <a:spAutoFit/>
          </a:bodyPr>
          <a:p>
            <a:r>
              <a:rPr lang="en-US" altLang="zh-CN" sz="1400" b="1">
                <a:solidFill>
                  <a:schemeClr val="accent1"/>
                </a:solidFill>
              </a:rPr>
              <a:t>2023.4</a:t>
            </a:r>
            <a:endParaRPr lang="en-US" altLang="zh-CN" sz="1400" b="1">
              <a:solidFill>
                <a:schemeClr val="accent1"/>
              </a:solidFill>
            </a:endParaRPr>
          </a:p>
        </p:txBody>
      </p:sp>
      <p:sp>
        <p:nvSpPr>
          <p:cNvPr id="14" name="文本框 13"/>
          <p:cNvSpPr txBox="1"/>
          <p:nvPr/>
        </p:nvSpPr>
        <p:spPr>
          <a:xfrm>
            <a:off x="1619250" y="3545205"/>
            <a:ext cx="4064000" cy="306705"/>
          </a:xfrm>
          <a:prstGeom prst="rect">
            <a:avLst/>
          </a:prstGeom>
          <a:noFill/>
        </p:spPr>
        <p:txBody>
          <a:bodyPr wrap="square" rtlCol="0">
            <a:spAutoFit/>
          </a:bodyPr>
          <a:p>
            <a:pPr algn="l">
              <a:buClrTx/>
              <a:buSzTx/>
              <a:buFontTx/>
            </a:pPr>
            <a:r>
              <a:rPr lang="en-US" altLang="zh-CN" sz="1400" b="1">
                <a:solidFill>
                  <a:schemeClr val="accent1"/>
                </a:solidFill>
              </a:rPr>
              <a:t>2022.5</a:t>
            </a:r>
            <a:endParaRPr lang="en-US" altLang="zh-CN" sz="1400" b="1">
              <a:solidFill>
                <a:schemeClr val="accent1"/>
              </a:solidFill>
            </a:endParaRPr>
          </a:p>
        </p:txBody>
      </p:sp>
      <p:sp>
        <p:nvSpPr>
          <p:cNvPr id="15" name="文本框 14"/>
          <p:cNvSpPr txBox="1"/>
          <p:nvPr/>
        </p:nvSpPr>
        <p:spPr>
          <a:xfrm>
            <a:off x="1631950" y="3764915"/>
            <a:ext cx="4064000" cy="306705"/>
          </a:xfrm>
          <a:prstGeom prst="rect">
            <a:avLst/>
          </a:prstGeom>
          <a:noFill/>
        </p:spPr>
        <p:txBody>
          <a:bodyPr wrap="square" rtlCol="0">
            <a:spAutoFit/>
          </a:bodyPr>
          <a:p>
            <a:r>
              <a:rPr lang="en-US" altLang="zh-CN" sz="1400" b="1">
                <a:solidFill>
                  <a:schemeClr val="accent1"/>
                </a:solidFill>
              </a:rPr>
              <a:t>2024.1</a:t>
            </a:r>
            <a:endParaRPr lang="en-US" altLang="zh-CN" sz="1400" b="1">
              <a:solidFill>
                <a:schemeClr val="accent1"/>
              </a:solidFill>
            </a:endParaRPr>
          </a:p>
        </p:txBody>
      </p:sp>
      <p:sp>
        <p:nvSpPr>
          <p:cNvPr id="16" name="文本框 15"/>
          <p:cNvSpPr txBox="1"/>
          <p:nvPr/>
        </p:nvSpPr>
        <p:spPr>
          <a:xfrm>
            <a:off x="610786" y="1386089"/>
            <a:ext cx="1627497" cy="460375"/>
          </a:xfrm>
          <a:prstGeom prst="rect">
            <a:avLst/>
          </a:prstGeom>
          <a:noFill/>
        </p:spPr>
        <p:txBody>
          <a:bodyPr wrap="square" rtlCol="0">
            <a:spAutoFit/>
          </a:bodyPr>
          <a:p>
            <a:r>
              <a:rPr lang="zh-CN" altLang="en-US" sz="2400" b="1" dirty="0">
                <a:solidFill>
                  <a:schemeClr val="accent1">
                    <a:lumMod val="50000"/>
                  </a:schemeClr>
                </a:solidFill>
                <a:cs typeface="+mn-ea"/>
                <a:sym typeface="+mn-lt"/>
              </a:rPr>
              <a:t>对比实验</a:t>
            </a:r>
            <a:endParaRPr lang="zh-CN" altLang="en-US" sz="2400" b="1" dirty="0">
              <a:cs typeface="+mn-ea"/>
              <a:sym typeface="+mn-lt"/>
            </a:endParaRPr>
          </a:p>
        </p:txBody>
      </p:sp>
      <p:sp>
        <p:nvSpPr>
          <p:cNvPr id="17" name="文本框 16"/>
          <p:cNvSpPr txBox="1"/>
          <p:nvPr/>
        </p:nvSpPr>
        <p:spPr>
          <a:xfrm>
            <a:off x="7515225" y="4418965"/>
            <a:ext cx="4673600" cy="953135"/>
          </a:xfrm>
          <a:prstGeom prst="rect">
            <a:avLst/>
          </a:prstGeom>
          <a:noFill/>
        </p:spPr>
        <p:txBody>
          <a:bodyPr wrap="square" rtlCol="0">
            <a:spAutoFit/>
          </a:bodyPr>
          <a:p>
            <a:r>
              <a:rPr lang="zh-CN" altLang="en-US" sz="1400" b="1">
                <a:solidFill>
                  <a:schemeClr val="accent1"/>
                </a:solidFill>
              </a:rPr>
              <a:t>(1) Published after 2022.</a:t>
            </a:r>
            <a:endParaRPr lang="zh-CN" altLang="en-US" sz="1400" b="1">
              <a:solidFill>
                <a:schemeClr val="accent1"/>
              </a:solidFill>
            </a:endParaRPr>
          </a:p>
          <a:p>
            <a:r>
              <a:rPr lang="zh-CN" altLang="en-US" sz="1400" b="1">
                <a:solidFill>
                  <a:schemeClr val="accent1"/>
                </a:solidFill>
              </a:rPr>
              <a:t>(2) Using the same training dataset (HMDD v3.2). </a:t>
            </a:r>
            <a:endParaRPr lang="zh-CN" altLang="en-US" sz="1400" b="1">
              <a:solidFill>
                <a:schemeClr val="accent1"/>
              </a:solidFill>
            </a:endParaRPr>
          </a:p>
          <a:p>
            <a:r>
              <a:rPr lang="zh-CN" altLang="en-US" sz="1400" b="1">
                <a:solidFill>
                  <a:schemeClr val="accent1"/>
                </a:solidFill>
              </a:rPr>
              <a:t>(3) Using the average result of 5-fold CV method as the</a:t>
            </a:r>
            <a:r>
              <a:rPr lang="en-US" altLang="zh-CN" sz="1400" b="1">
                <a:solidFill>
                  <a:schemeClr val="accent1"/>
                </a:solidFill>
              </a:rPr>
              <a:t> </a:t>
            </a:r>
            <a:r>
              <a:rPr lang="zh-CN" altLang="en-US" sz="1400" b="1">
                <a:solidFill>
                  <a:schemeClr val="accent1"/>
                </a:solidFill>
              </a:rPr>
              <a:t>evaluation</a:t>
            </a:r>
            <a:endParaRPr lang="zh-CN" altLang="en-US" sz="1400" b="1">
              <a:solidFill>
                <a:schemeClr val="accent1"/>
              </a:solidFill>
            </a:endParaRPr>
          </a:p>
        </p:txBody>
      </p:sp>
      <p:graphicFrame>
        <p:nvGraphicFramePr>
          <p:cNvPr id="19" name="表格 18"/>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bg1"/>
                          </a:solidFill>
                        </a:rPr>
                        <a:t>方法评估</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9" name="文本框 8"/>
          <p:cNvSpPr txBox="1"/>
          <p:nvPr/>
        </p:nvSpPr>
        <p:spPr>
          <a:xfrm>
            <a:off x="8857615" y="3765550"/>
            <a:ext cx="942340" cy="429260"/>
          </a:xfrm>
          <a:prstGeom prst="rect">
            <a:avLst/>
          </a:prstGeom>
          <a:noFill/>
          <a:ln w="19050">
            <a:solidFill>
              <a:srgbClr val="FF0000"/>
            </a:solidFill>
          </a:ln>
        </p:spPr>
        <p:txBody>
          <a:bodyPr wrap="square" rtlCol="0">
            <a:noAutofit/>
          </a:bodyPr>
          <a:p>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80060" y="860425"/>
            <a:ext cx="10563225" cy="1014730"/>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作者团队</a:t>
            </a:r>
            <a:endParaRPr lang="zh-CN" altLang="en-US" sz="3600" b="1" dirty="0">
              <a:solidFill>
                <a:schemeClr val="accent1">
                  <a:lumMod val="50000"/>
                </a:schemeClr>
              </a:solidFill>
              <a:cs typeface="+mn-ea"/>
              <a:sym typeface="+mn-lt"/>
            </a:endParaRPr>
          </a:p>
          <a:p>
            <a:r>
              <a:rPr lang="en-US" altLang="zh-CN" sz="2400" b="1" dirty="0">
                <a:solidFill>
                  <a:schemeClr val="tx1"/>
                </a:solidFill>
                <a:effectLst>
                  <a:outerShdw blurRad="38100" dist="19050" dir="2700000" algn="tl" rotWithShape="0">
                    <a:schemeClr val="dk1">
                      <a:alpha val="40000"/>
                    </a:schemeClr>
                  </a:outerShdw>
                </a:effectLst>
                <a:cs typeface="+mn-ea"/>
                <a:sym typeface="+mn-lt"/>
              </a:rPr>
              <a:t>Boya Ji*, Haitao Zou*, Liwen Xu, Xiaolan Xie and Shaoliang Peng</a:t>
            </a:r>
            <a:endParaRPr lang="en-US" altLang="zh-CN" sz="2400" b="1" dirty="0">
              <a:solidFill>
                <a:schemeClr val="tx1"/>
              </a:solidFill>
              <a:effectLst>
                <a:outerShdw blurRad="38100" dist="19050" dir="2700000" algn="tl" rotWithShape="0">
                  <a:schemeClr val="dk1">
                    <a:alpha val="40000"/>
                  </a:schemeClr>
                </a:outerShdw>
              </a:effectLst>
              <a:cs typeface="+mn-ea"/>
              <a:sym typeface="+mn-lt"/>
            </a:endParaRPr>
          </a:p>
        </p:txBody>
      </p:sp>
      <p:pic>
        <p:nvPicPr>
          <p:cNvPr id="2" name="图片 1"/>
          <p:cNvPicPr>
            <a:picLocks noChangeAspect="1"/>
          </p:cNvPicPr>
          <p:nvPr/>
        </p:nvPicPr>
        <p:blipFill>
          <a:blip r:embed="rId1"/>
          <a:stretch>
            <a:fillRect/>
          </a:stretch>
        </p:blipFill>
        <p:spPr>
          <a:xfrm>
            <a:off x="372110" y="1934350"/>
            <a:ext cx="7824934" cy="4889995"/>
          </a:xfrm>
          <a:prstGeom prst="rect">
            <a:avLst/>
          </a:prstGeom>
          <a:noFill/>
          <a:ln>
            <a:noFill/>
          </a:ln>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6" name="表格 5"/>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bg1"/>
                          </a:solidFill>
                        </a:rPr>
                        <a:t>背景引入</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4" name="文本框 3"/>
          <p:cNvSpPr txBox="1"/>
          <p:nvPr/>
        </p:nvSpPr>
        <p:spPr>
          <a:xfrm>
            <a:off x="479976" y="1565159"/>
            <a:ext cx="1627497" cy="461665"/>
          </a:xfrm>
          <a:prstGeom prst="rect">
            <a:avLst/>
          </a:prstGeom>
          <a:noFill/>
        </p:spPr>
        <p:txBody>
          <a:bodyPr wrap="square" rtlCol="0">
            <a:spAutoFit/>
          </a:bodyPr>
          <a:lstStyle/>
          <a:p>
            <a:r>
              <a:rPr lang="zh-CN" altLang="en-US" sz="2400" b="1" dirty="0">
                <a:solidFill>
                  <a:schemeClr val="accent1">
                    <a:lumMod val="50000"/>
                  </a:schemeClr>
                </a:solidFill>
                <a:cs typeface="+mn-ea"/>
                <a:sym typeface="+mn-lt"/>
              </a:rPr>
              <a:t>交叉验证</a:t>
            </a:r>
            <a:endParaRPr lang="zh-CN" altLang="en-US" sz="2400" b="1" dirty="0">
              <a:cs typeface="+mn-ea"/>
              <a:sym typeface="+mn-lt"/>
            </a:endParaRPr>
          </a:p>
        </p:txBody>
      </p:sp>
      <p:sp>
        <p:nvSpPr>
          <p:cNvPr id="18" name="文本框 17"/>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模型实验</a:t>
            </a:r>
            <a:endParaRPr lang="en-US" altLang="zh-CN" sz="3600" b="1" dirty="0">
              <a:solidFill>
                <a:schemeClr val="accent1">
                  <a:lumMod val="50000"/>
                </a:schemeClr>
              </a:solidFill>
              <a:effectLst/>
              <a:cs typeface="+mn-ea"/>
              <a:sym typeface="+mn-lt"/>
            </a:endParaRPr>
          </a:p>
        </p:txBody>
      </p:sp>
      <p:sp>
        <p:nvSpPr>
          <p:cNvPr id="19" name="文本框 18"/>
          <p:cNvSpPr txBox="1"/>
          <p:nvPr/>
        </p:nvSpPr>
        <p:spPr>
          <a:xfrm>
            <a:off x="480060" y="2085340"/>
            <a:ext cx="4371340" cy="357886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在 </a:t>
            </a:r>
            <a:r>
              <a:rPr lang="en-US" altLang="zh-CN" dirty="0">
                <a:solidFill>
                  <a:srgbClr val="292829"/>
                </a:solidFill>
                <a:cs typeface="+mn-ea"/>
                <a:sym typeface="+mn-lt"/>
              </a:rPr>
              <a:t>5 </a:t>
            </a:r>
            <a:r>
              <a:rPr lang="zh-CN" altLang="en-US" dirty="0">
                <a:solidFill>
                  <a:srgbClr val="292829"/>
                </a:solidFill>
                <a:cs typeface="+mn-ea"/>
                <a:sym typeface="+mn-lt"/>
              </a:rPr>
              <a:t>折和 </a:t>
            </a:r>
            <a:r>
              <a:rPr lang="en-US" altLang="zh-CN" dirty="0">
                <a:solidFill>
                  <a:srgbClr val="292829"/>
                </a:solidFill>
                <a:cs typeface="+mn-ea"/>
                <a:sym typeface="+mn-lt"/>
              </a:rPr>
              <a:t>10</a:t>
            </a:r>
            <a:r>
              <a:rPr lang="zh-CN" altLang="en-US" dirty="0">
                <a:solidFill>
                  <a:srgbClr val="292829"/>
                </a:solidFill>
                <a:cs typeface="+mn-ea"/>
                <a:sym typeface="+mn-lt"/>
              </a:rPr>
              <a:t>折交叉验证下，</a:t>
            </a:r>
            <a:r>
              <a:rPr lang="en-US" altLang="zh-CN" dirty="0">
                <a:solidFill>
                  <a:srgbClr val="292829"/>
                </a:solidFill>
                <a:cs typeface="+mn-ea"/>
                <a:sym typeface="+mn-lt"/>
              </a:rPr>
              <a:t>MUSCLE </a:t>
            </a:r>
            <a:r>
              <a:rPr lang="zh-CN" altLang="en-US" dirty="0">
                <a:solidFill>
                  <a:srgbClr val="292829"/>
                </a:solidFill>
                <a:cs typeface="+mn-ea"/>
                <a:sym typeface="+mn-lt"/>
              </a:rPr>
              <a:t>的平均 </a:t>
            </a:r>
            <a:r>
              <a:rPr lang="en-US" altLang="zh-CN" dirty="0">
                <a:solidFill>
                  <a:srgbClr val="292829"/>
                </a:solidFill>
                <a:cs typeface="+mn-ea"/>
                <a:sym typeface="+mn-lt"/>
              </a:rPr>
              <a:t>AUC </a:t>
            </a:r>
            <a:r>
              <a:rPr lang="zh-CN" altLang="en-US" dirty="0">
                <a:solidFill>
                  <a:srgbClr val="292829"/>
                </a:solidFill>
                <a:cs typeface="+mn-ea"/>
                <a:sym typeface="+mn-lt"/>
              </a:rPr>
              <a:t>值分别为 </a:t>
            </a:r>
            <a:r>
              <a:rPr lang="en-US" altLang="zh-CN" dirty="0">
                <a:solidFill>
                  <a:srgbClr val="FF0000"/>
                </a:solidFill>
                <a:cs typeface="+mn-ea"/>
                <a:sym typeface="+mn-lt"/>
              </a:rPr>
              <a:t>0.9666</a:t>
            </a:r>
            <a:r>
              <a:rPr lang="en-US" altLang="zh-CN" dirty="0">
                <a:solidFill>
                  <a:srgbClr val="292829"/>
                </a:solidFill>
                <a:cs typeface="+mn-ea"/>
                <a:sym typeface="+mn-lt"/>
              </a:rPr>
              <a:t> </a:t>
            </a:r>
            <a:r>
              <a:rPr lang="zh-CN" altLang="en-US" dirty="0">
                <a:solidFill>
                  <a:srgbClr val="292829"/>
                </a:solidFill>
                <a:cs typeface="+mn-ea"/>
                <a:sym typeface="+mn-lt"/>
              </a:rPr>
              <a:t>和 </a:t>
            </a:r>
            <a:r>
              <a:rPr lang="en-US" altLang="zh-CN" dirty="0">
                <a:solidFill>
                  <a:srgbClr val="FF0000"/>
                </a:solidFill>
                <a:cs typeface="+mn-ea"/>
                <a:sym typeface="+mn-lt"/>
              </a:rPr>
              <a:t>0.9737</a:t>
            </a:r>
            <a:r>
              <a:rPr lang="zh-CN" altLang="en-US" dirty="0">
                <a:solidFill>
                  <a:srgbClr val="292829"/>
                </a:solidFill>
                <a:cs typeface="+mn-ea"/>
                <a:sym typeface="+mn-lt"/>
              </a:rPr>
              <a:t>，标准差为 </a:t>
            </a:r>
            <a:r>
              <a:rPr lang="en-US" altLang="zh-CN" dirty="0">
                <a:solidFill>
                  <a:srgbClr val="FF0000"/>
                </a:solidFill>
                <a:cs typeface="+mn-ea"/>
                <a:sym typeface="+mn-lt"/>
              </a:rPr>
              <a:t>0.0102</a:t>
            </a:r>
            <a:r>
              <a:rPr lang="en-US" altLang="zh-CN" dirty="0">
                <a:solidFill>
                  <a:srgbClr val="292829"/>
                </a:solidFill>
                <a:cs typeface="+mn-ea"/>
                <a:sym typeface="+mn-lt"/>
              </a:rPr>
              <a:t> </a:t>
            </a:r>
            <a:r>
              <a:rPr lang="zh-CN" altLang="en-US" dirty="0">
                <a:solidFill>
                  <a:srgbClr val="292829"/>
                </a:solidFill>
                <a:cs typeface="+mn-ea"/>
                <a:sym typeface="+mn-lt"/>
              </a:rPr>
              <a:t>和 </a:t>
            </a:r>
            <a:r>
              <a:rPr lang="en-US" altLang="zh-CN" dirty="0">
                <a:solidFill>
                  <a:srgbClr val="FF0000"/>
                </a:solidFill>
                <a:cs typeface="+mn-ea"/>
                <a:sym typeface="+mn-lt"/>
              </a:rPr>
              <a:t>0.0135</a:t>
            </a:r>
            <a:r>
              <a:rPr lang="zh-CN" altLang="en-US" dirty="0">
                <a:solidFill>
                  <a:srgbClr val="292829"/>
                </a:solidFill>
                <a:cs typeface="+mn-ea"/>
                <a:sym typeface="+mn-lt"/>
              </a:rPr>
              <a:t>。平均 </a:t>
            </a:r>
            <a:r>
              <a:rPr lang="en-US" altLang="zh-CN" dirty="0">
                <a:solidFill>
                  <a:srgbClr val="292829"/>
                </a:solidFill>
                <a:cs typeface="+mn-ea"/>
                <a:sym typeface="+mn-lt"/>
              </a:rPr>
              <a:t>AUPR </a:t>
            </a:r>
            <a:r>
              <a:rPr lang="zh-CN" altLang="en-US" dirty="0">
                <a:solidFill>
                  <a:srgbClr val="292829"/>
                </a:solidFill>
                <a:cs typeface="+mn-ea"/>
                <a:sym typeface="+mn-lt"/>
              </a:rPr>
              <a:t>值也分别达到 </a:t>
            </a:r>
            <a:r>
              <a:rPr lang="en-US" altLang="zh-CN" dirty="0">
                <a:solidFill>
                  <a:srgbClr val="FF0000"/>
                </a:solidFill>
                <a:cs typeface="+mn-ea"/>
                <a:sym typeface="+mn-lt"/>
              </a:rPr>
              <a:t>0.9649</a:t>
            </a:r>
            <a:r>
              <a:rPr lang="en-US" altLang="zh-CN" dirty="0">
                <a:solidFill>
                  <a:srgbClr val="292829"/>
                </a:solidFill>
                <a:cs typeface="+mn-ea"/>
                <a:sym typeface="+mn-lt"/>
              </a:rPr>
              <a:t> </a:t>
            </a:r>
            <a:r>
              <a:rPr lang="zh-CN" altLang="en-US" dirty="0">
                <a:solidFill>
                  <a:srgbClr val="292829"/>
                </a:solidFill>
                <a:cs typeface="+mn-ea"/>
                <a:sym typeface="+mn-lt"/>
              </a:rPr>
              <a:t>和 </a:t>
            </a:r>
            <a:r>
              <a:rPr lang="en-US" altLang="zh-CN" dirty="0">
                <a:solidFill>
                  <a:srgbClr val="FF0000"/>
                </a:solidFill>
                <a:cs typeface="+mn-ea"/>
                <a:sym typeface="+mn-lt"/>
              </a:rPr>
              <a:t>0.9725</a:t>
            </a:r>
            <a:r>
              <a:rPr lang="zh-CN" altLang="en-US" dirty="0">
                <a:solidFill>
                  <a:srgbClr val="292829"/>
                </a:solidFill>
                <a:cs typeface="+mn-ea"/>
                <a:sym typeface="+mn-lt"/>
              </a:rPr>
              <a:t>。</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所有这些指标证明了 </a:t>
            </a:r>
            <a:r>
              <a:rPr lang="en-US" altLang="zh-CN" dirty="0">
                <a:solidFill>
                  <a:srgbClr val="292829"/>
                </a:solidFill>
                <a:cs typeface="+mn-ea"/>
                <a:sym typeface="+mn-lt"/>
              </a:rPr>
              <a:t>MUSCLE </a:t>
            </a:r>
            <a:r>
              <a:rPr lang="zh-CN" altLang="en-US" dirty="0">
                <a:solidFill>
                  <a:srgbClr val="292829"/>
                </a:solidFill>
                <a:cs typeface="+mn-ea"/>
                <a:sym typeface="+mn-lt"/>
              </a:rPr>
              <a:t>在预测潜在 </a:t>
            </a:r>
            <a:r>
              <a:rPr lang="en-US" altLang="zh-CN" dirty="0">
                <a:solidFill>
                  <a:srgbClr val="292829"/>
                </a:solidFill>
                <a:cs typeface="+mn-ea"/>
                <a:sym typeface="+mn-lt"/>
              </a:rPr>
              <a:t>MDA </a:t>
            </a:r>
            <a:r>
              <a:rPr lang="zh-CN" altLang="en-US" dirty="0">
                <a:solidFill>
                  <a:srgbClr val="292829"/>
                </a:solidFill>
                <a:cs typeface="+mn-ea"/>
                <a:sym typeface="+mn-lt"/>
              </a:rPr>
              <a:t>时具有出色的表现和鲁棒性。</a:t>
            </a:r>
            <a:endParaRPr lang="zh-CN" altLang="en-US" dirty="0">
              <a:solidFill>
                <a:srgbClr val="292829"/>
              </a:solidFill>
              <a:cs typeface="+mn-ea"/>
              <a:sym typeface="+mn-lt"/>
            </a:endParaRPr>
          </a:p>
        </p:txBody>
      </p:sp>
      <p:pic>
        <p:nvPicPr>
          <p:cNvPr id="23" name="图片 22" descr="屏幕截图 2024-10-07 163553"/>
          <p:cNvPicPr>
            <a:picLocks noChangeAspect="1"/>
          </p:cNvPicPr>
          <p:nvPr/>
        </p:nvPicPr>
        <p:blipFill>
          <a:blip r:embed="rId1"/>
          <a:srcRect t="80312" r="-2633"/>
          <a:stretch>
            <a:fillRect/>
          </a:stretch>
        </p:blipFill>
        <p:spPr>
          <a:xfrm>
            <a:off x="4748559" y="1740856"/>
            <a:ext cx="7257221" cy="1688144"/>
          </a:xfrm>
          <a:prstGeom prst="rect">
            <a:avLst/>
          </a:prstGeom>
        </p:spPr>
      </p:pic>
      <p:pic>
        <p:nvPicPr>
          <p:cNvPr id="24" name="图片 23" descr="屏幕截图 2024-10-07 163606"/>
          <p:cNvPicPr>
            <a:picLocks noChangeAspect="1"/>
          </p:cNvPicPr>
          <p:nvPr/>
        </p:nvPicPr>
        <p:blipFill>
          <a:blip r:embed="rId2"/>
          <a:srcRect r="-8233" b="67779"/>
          <a:stretch>
            <a:fillRect/>
          </a:stretch>
        </p:blipFill>
        <p:spPr>
          <a:xfrm>
            <a:off x="4748384" y="3820656"/>
            <a:ext cx="7555847" cy="2156283"/>
          </a:xfrm>
          <a:prstGeom prst="rect">
            <a:avLst/>
          </a:prstGeom>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7" name="表格 6"/>
          <p:cNvGraphicFramePr/>
          <p:nvPr>
            <p:custDataLst>
              <p:tags r:id="rId3"/>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bg1"/>
                          </a:solidFill>
                        </a:rPr>
                        <a:t>方法评估</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842125" y="5165090"/>
            <a:ext cx="5770880" cy="1362075"/>
          </a:xfrm>
          <a:prstGeom prst="rect">
            <a:avLst/>
          </a:prstGeom>
          <a:noFill/>
        </p:spPr>
        <p:txBody>
          <a:bodyPr wrap="square" rtlCol="0">
            <a:noAutofit/>
          </a:bodyPr>
          <a:lstStyle/>
          <a:p>
            <a:pPr defTabSz="412750" eaLnBrk="0" fontAlgn="base" hangingPunct="0">
              <a:lnSpc>
                <a:spcPct val="180000"/>
              </a:lnSpc>
              <a:spcBef>
                <a:spcPct val="0"/>
              </a:spcBef>
              <a:spcAft>
                <a:spcPct val="0"/>
              </a:spcAft>
              <a:defRPr/>
            </a:pPr>
            <a:r>
              <a:rPr lang="en-US" altLang="zh-CN" sz="1600" dirty="0">
                <a:solidFill>
                  <a:srgbClr val="292829"/>
                </a:solidFill>
                <a:cs typeface="+mn-ea"/>
                <a:sym typeface="+mn-lt"/>
              </a:rPr>
              <a:t>MLP</a:t>
            </a:r>
            <a:r>
              <a:rPr lang="zh-CN" altLang="en-US" sz="1600" dirty="0">
                <a:solidFill>
                  <a:srgbClr val="292829"/>
                </a:solidFill>
                <a:cs typeface="+mn-ea"/>
                <a:sym typeface="+mn-lt"/>
              </a:rPr>
              <a:t>层数：</a:t>
            </a:r>
            <a:endParaRPr lang="en-US" altLang="zh-CN" sz="16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sz="1600" dirty="0">
                <a:solidFill>
                  <a:srgbClr val="292829"/>
                </a:solidFill>
                <a:cs typeface="+mn-ea"/>
                <a:sym typeface="+mn-lt"/>
              </a:rPr>
              <a:t>随着隐藏层数量的增加，模型性能得到改善。</a:t>
            </a:r>
            <a:endParaRPr lang="zh-CN" altLang="en-US" sz="16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sz="1600" dirty="0">
                <a:solidFill>
                  <a:srgbClr val="292829"/>
                </a:solidFill>
                <a:cs typeface="+mn-ea"/>
                <a:sym typeface="+mn-lt"/>
              </a:rPr>
              <a:t>然而，随着数量的继续增加，由于过拟合，性能下降。</a:t>
            </a:r>
            <a:endParaRPr lang="en-US" altLang="zh-CN" sz="1600"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sz="1600" dirty="0">
              <a:solidFill>
                <a:srgbClr val="292829"/>
              </a:solidFill>
              <a:cs typeface="+mn-ea"/>
              <a:sym typeface="+mn-lt"/>
            </a:endParaRPr>
          </a:p>
        </p:txBody>
      </p:sp>
      <p:pic>
        <p:nvPicPr>
          <p:cNvPr id="3" name="图片 2" descr="IMG_256"/>
          <p:cNvPicPr>
            <a:picLocks noChangeAspect="1"/>
          </p:cNvPicPr>
          <p:nvPr/>
        </p:nvPicPr>
        <p:blipFill>
          <a:blip r:embed="rId1"/>
          <a:srcRect r="49957" b="10061"/>
          <a:stretch>
            <a:fillRect/>
          </a:stretch>
        </p:blipFill>
        <p:spPr>
          <a:xfrm>
            <a:off x="873125" y="1506220"/>
            <a:ext cx="5125720" cy="3848735"/>
          </a:xfrm>
          <a:prstGeom prst="rect">
            <a:avLst/>
          </a:prstGeom>
          <a:noFill/>
          <a:ln w="9525">
            <a:noFill/>
          </a:ln>
        </p:spPr>
      </p:pic>
      <p:pic>
        <p:nvPicPr>
          <p:cNvPr id="6" name="图片 5" descr="IMG_256"/>
          <p:cNvPicPr>
            <a:picLocks noChangeAspect="1"/>
          </p:cNvPicPr>
          <p:nvPr/>
        </p:nvPicPr>
        <p:blipFill>
          <a:blip r:embed="rId1"/>
          <a:srcRect l="49361" t="430" r="-701" b="10387"/>
          <a:stretch>
            <a:fillRect/>
          </a:stretch>
        </p:blipFill>
        <p:spPr>
          <a:xfrm>
            <a:off x="6645275" y="1403350"/>
            <a:ext cx="5258435" cy="3816350"/>
          </a:xfrm>
          <a:prstGeom prst="rect">
            <a:avLst/>
          </a:prstGeom>
          <a:noFill/>
          <a:ln w="9525">
            <a:noFill/>
          </a:ln>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4" name="文本框 3"/>
          <p:cNvSpPr txBox="1"/>
          <p:nvPr/>
        </p:nvSpPr>
        <p:spPr>
          <a:xfrm>
            <a:off x="479976" y="1565159"/>
            <a:ext cx="1627497" cy="461665"/>
          </a:xfrm>
          <a:prstGeom prst="rect">
            <a:avLst/>
          </a:prstGeom>
          <a:noFill/>
        </p:spPr>
        <p:txBody>
          <a:bodyPr wrap="square" rtlCol="0">
            <a:spAutoFit/>
          </a:bodyPr>
          <a:lstStyle/>
          <a:p>
            <a:r>
              <a:rPr lang="zh-CN" altLang="en-US" sz="2400" b="1" dirty="0">
                <a:solidFill>
                  <a:schemeClr val="accent1">
                    <a:lumMod val="50000"/>
                  </a:schemeClr>
                </a:solidFill>
                <a:cs typeface="+mn-ea"/>
                <a:sym typeface="+mn-lt"/>
              </a:rPr>
              <a:t>参数分析</a:t>
            </a:r>
            <a:endParaRPr lang="zh-CN" altLang="en-US" sz="2400" b="1" dirty="0">
              <a:cs typeface="+mn-ea"/>
              <a:sym typeface="+mn-lt"/>
            </a:endParaRPr>
          </a:p>
        </p:txBody>
      </p:sp>
      <p:sp>
        <p:nvSpPr>
          <p:cNvPr id="18" name="文本框 17"/>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模型实验</a:t>
            </a:r>
            <a:endParaRPr lang="en-US" altLang="zh-CN" sz="3600" b="1" dirty="0">
              <a:solidFill>
                <a:schemeClr val="accent1">
                  <a:lumMod val="50000"/>
                </a:schemeClr>
              </a:solidFill>
              <a:effectLst/>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sp>
        <p:nvSpPr>
          <p:cNvPr id="5" name="文本框 4"/>
          <p:cNvSpPr txBox="1"/>
          <p:nvPr/>
        </p:nvSpPr>
        <p:spPr>
          <a:xfrm>
            <a:off x="226695" y="5027295"/>
            <a:ext cx="6418580" cy="2583180"/>
          </a:xfrm>
          <a:prstGeom prst="rect">
            <a:avLst/>
          </a:prstGeom>
          <a:noFill/>
        </p:spPr>
        <p:txBody>
          <a:bodyPr wrap="square" rtlCol="0">
            <a:noAutofit/>
          </a:bodyPr>
          <a:p>
            <a:pPr defTabSz="412750" eaLnBrk="0" fontAlgn="base" hangingPunct="0">
              <a:lnSpc>
                <a:spcPct val="180000"/>
              </a:lnSpc>
              <a:spcBef>
                <a:spcPct val="0"/>
              </a:spcBef>
              <a:spcAft>
                <a:spcPct val="0"/>
              </a:spcAft>
              <a:defRPr/>
            </a:pPr>
            <a:r>
              <a:rPr lang="zh-CN" altLang="en-US" sz="1600" dirty="0">
                <a:solidFill>
                  <a:srgbClr val="292829"/>
                </a:solidFill>
                <a:cs typeface="+mn-ea"/>
                <a:sym typeface="+mn-lt"/>
              </a:rPr>
              <a:t>嵌入维度：</a:t>
            </a:r>
            <a:endParaRPr lang="zh-CN" altLang="en-US" sz="16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sz="1600" dirty="0">
                <a:solidFill>
                  <a:srgbClr val="292829"/>
                </a:solidFill>
                <a:cs typeface="+mn-ea"/>
                <a:sym typeface="+mn-lt"/>
              </a:rPr>
              <a:t>更大的特征维度提供了更多的信息，但是特征维度的持续增加实际上会增加噪声并引入计算复杂度和时间开销等问题，</a:t>
            </a:r>
            <a:r>
              <a:rPr lang="zh-CN" altLang="en-US" sz="1600" dirty="0">
                <a:solidFill>
                  <a:srgbClr val="292829"/>
                </a:solidFill>
                <a:cs typeface="+mn-ea"/>
                <a:sym typeface="+mn-lt"/>
              </a:rPr>
              <a:t>导致性能下降，</a:t>
            </a:r>
            <a:endParaRPr lang="zh-CN" altLang="en-US" b="1"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b="1" dirty="0">
              <a:solidFill>
                <a:srgbClr val="292829"/>
              </a:solidFill>
              <a:cs typeface="+mn-ea"/>
              <a:sym typeface="+mn-lt"/>
            </a:endParaRPr>
          </a:p>
        </p:txBody>
      </p:sp>
      <p:graphicFrame>
        <p:nvGraphicFramePr>
          <p:cNvPr id="7" name="表格 6"/>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bg1"/>
                          </a:solidFill>
                        </a:rPr>
                        <a:t>方法评估</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IMG_256"/>
          <p:cNvPicPr>
            <a:picLocks noChangeAspect="1"/>
          </p:cNvPicPr>
          <p:nvPr/>
        </p:nvPicPr>
        <p:blipFill>
          <a:blip r:embed="rId1"/>
          <a:stretch>
            <a:fillRect/>
          </a:stretch>
        </p:blipFill>
        <p:spPr>
          <a:xfrm>
            <a:off x="1655445" y="3344545"/>
            <a:ext cx="8000365" cy="3469005"/>
          </a:xfrm>
          <a:prstGeom prst="rect">
            <a:avLst/>
          </a:prstGeom>
          <a:noFill/>
          <a:ln w="9525">
            <a:noFill/>
          </a:ln>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4" name="文本框 3"/>
          <p:cNvSpPr txBox="1"/>
          <p:nvPr/>
        </p:nvSpPr>
        <p:spPr>
          <a:xfrm>
            <a:off x="534586" y="1451494"/>
            <a:ext cx="1627497" cy="461665"/>
          </a:xfrm>
          <a:prstGeom prst="rect">
            <a:avLst/>
          </a:prstGeom>
          <a:noFill/>
        </p:spPr>
        <p:txBody>
          <a:bodyPr wrap="square" rtlCol="0">
            <a:spAutoFit/>
          </a:bodyPr>
          <a:lstStyle/>
          <a:p>
            <a:r>
              <a:rPr lang="zh-CN" altLang="en-US" sz="2400" b="1" dirty="0">
                <a:solidFill>
                  <a:schemeClr val="accent1">
                    <a:lumMod val="50000"/>
                  </a:schemeClr>
                </a:solidFill>
                <a:cs typeface="+mn-ea"/>
                <a:sym typeface="+mn-lt"/>
              </a:rPr>
              <a:t>消融实验</a:t>
            </a:r>
            <a:endParaRPr lang="zh-CN" altLang="en-US" sz="2400" b="1" dirty="0">
              <a:cs typeface="+mn-ea"/>
              <a:sym typeface="+mn-lt"/>
            </a:endParaRPr>
          </a:p>
        </p:txBody>
      </p:sp>
      <p:sp>
        <p:nvSpPr>
          <p:cNvPr id="18" name="文本框 17"/>
          <p:cNvSpPr txBox="1"/>
          <p:nvPr/>
        </p:nvSpPr>
        <p:spPr>
          <a:xfrm>
            <a:off x="479976" y="860184"/>
            <a:ext cx="5518889"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模型实验</a:t>
            </a:r>
            <a:endParaRPr lang="en-US" altLang="zh-CN" sz="3600" b="1" dirty="0">
              <a:solidFill>
                <a:schemeClr val="accent1">
                  <a:lumMod val="50000"/>
                </a:schemeClr>
              </a:solidFill>
              <a:effectLst/>
              <a:cs typeface="+mn-ea"/>
              <a:sym typeface="+mn-lt"/>
            </a:endParaRPr>
          </a:p>
        </p:txBody>
      </p:sp>
      <p:sp>
        <p:nvSpPr>
          <p:cNvPr id="19" name="文本框 18"/>
          <p:cNvSpPr txBox="1"/>
          <p:nvPr/>
        </p:nvSpPr>
        <p:spPr>
          <a:xfrm>
            <a:off x="479975" y="1767333"/>
            <a:ext cx="10975145" cy="274955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sz="1600" dirty="0">
                <a:solidFill>
                  <a:srgbClr val="292829"/>
                </a:solidFill>
                <a:cs typeface="+mn-ea"/>
                <a:sym typeface="+mn-lt"/>
              </a:rPr>
              <a:t>使用不同的特征融合策略来更换本文使用的融合策略，包括基于平均值的特征融合策略（</a:t>
            </a:r>
            <a:r>
              <a:rPr lang="en-US" altLang="zh-CN" sz="1600" dirty="0" err="1">
                <a:solidFill>
                  <a:srgbClr val="292829"/>
                </a:solidFill>
                <a:cs typeface="+mn-ea"/>
                <a:sym typeface="+mn-lt"/>
              </a:rPr>
              <a:t>F</a:t>
            </a:r>
            <a:r>
              <a:rPr lang="en-US" altLang="zh-CN" sz="1600" baseline="-25000" dirty="0" err="1">
                <a:solidFill>
                  <a:srgbClr val="292829"/>
                </a:solidFill>
                <a:cs typeface="+mn-ea"/>
                <a:sym typeface="+mn-lt"/>
              </a:rPr>
              <a:t>ave</a:t>
            </a:r>
            <a:r>
              <a:rPr lang="zh-CN" altLang="en-US" sz="1600" dirty="0">
                <a:solidFill>
                  <a:srgbClr val="292829"/>
                </a:solidFill>
                <a:cs typeface="+mn-ea"/>
                <a:sym typeface="+mn-lt"/>
              </a:rPr>
              <a:t>）、基于点积的特征融合策略（</a:t>
            </a:r>
            <a:r>
              <a:rPr lang="en-US" altLang="zh-CN" sz="1600" dirty="0" err="1">
                <a:solidFill>
                  <a:srgbClr val="292829"/>
                </a:solidFill>
                <a:cs typeface="+mn-ea"/>
                <a:sym typeface="+mn-lt"/>
              </a:rPr>
              <a:t>F</a:t>
            </a:r>
            <a:r>
              <a:rPr lang="en-US" altLang="zh-CN" sz="1600" baseline="-25000" dirty="0" err="1">
                <a:solidFill>
                  <a:srgbClr val="292829"/>
                </a:solidFill>
                <a:cs typeface="+mn-ea"/>
                <a:sym typeface="+mn-lt"/>
              </a:rPr>
              <a:t>dot</a:t>
            </a:r>
            <a:r>
              <a:rPr lang="zh-CN" altLang="en-US" sz="1600" dirty="0">
                <a:solidFill>
                  <a:srgbClr val="292829"/>
                </a:solidFill>
                <a:cs typeface="+mn-ea"/>
                <a:sym typeface="+mn-lt"/>
              </a:rPr>
              <a:t>）、基于图卷积神经网络的特征融合策略（</a:t>
            </a:r>
            <a:r>
              <a:rPr lang="en-US" altLang="zh-CN" sz="1600" dirty="0" err="1">
                <a:solidFill>
                  <a:srgbClr val="292829"/>
                </a:solidFill>
                <a:cs typeface="+mn-ea"/>
                <a:sym typeface="+mn-lt"/>
              </a:rPr>
              <a:t>F</a:t>
            </a:r>
            <a:r>
              <a:rPr lang="en-US" altLang="zh-CN" sz="1600" baseline="-25000" dirty="0" err="1">
                <a:solidFill>
                  <a:srgbClr val="292829"/>
                </a:solidFill>
                <a:cs typeface="+mn-ea"/>
                <a:sym typeface="+mn-lt"/>
              </a:rPr>
              <a:t>GCN</a:t>
            </a:r>
            <a:r>
              <a:rPr lang="zh-CN" altLang="en-US" sz="1600" dirty="0">
                <a:solidFill>
                  <a:srgbClr val="292829"/>
                </a:solidFill>
                <a:cs typeface="+mn-ea"/>
                <a:sym typeface="+mn-lt"/>
              </a:rPr>
              <a:t>）、在多尺度注意力特征融合模块中去除全局特征的策略（</a:t>
            </a:r>
            <a:r>
              <a:rPr lang="en-US" altLang="zh-CN" sz="1600" dirty="0" err="1">
                <a:solidFill>
                  <a:srgbClr val="292829"/>
                </a:solidFill>
                <a:cs typeface="+mn-ea"/>
                <a:sym typeface="+mn-lt"/>
              </a:rPr>
              <a:t>F</a:t>
            </a:r>
            <a:r>
              <a:rPr lang="en-US" altLang="zh-CN" sz="1600" baseline="-25000" dirty="0" err="1">
                <a:solidFill>
                  <a:srgbClr val="292829"/>
                </a:solidFill>
                <a:cs typeface="+mn-ea"/>
                <a:sym typeface="+mn-lt"/>
              </a:rPr>
              <a:t>lf</a:t>
            </a:r>
            <a:r>
              <a:rPr lang="zh-CN" altLang="en-US" sz="1600" dirty="0">
                <a:solidFill>
                  <a:srgbClr val="292829"/>
                </a:solidFill>
                <a:cs typeface="+mn-ea"/>
                <a:sym typeface="+mn-lt"/>
              </a:rPr>
              <a:t>）以及直接拼接特征融合策略（</a:t>
            </a:r>
            <a:r>
              <a:rPr lang="en-US" altLang="zh-CN" sz="1600" dirty="0" err="1">
                <a:solidFill>
                  <a:srgbClr val="292829"/>
                </a:solidFill>
                <a:cs typeface="+mn-ea"/>
                <a:sym typeface="+mn-lt"/>
              </a:rPr>
              <a:t>F</a:t>
            </a:r>
            <a:r>
              <a:rPr lang="en-US" altLang="zh-CN" sz="1600" baseline="-25000" dirty="0" err="1">
                <a:solidFill>
                  <a:srgbClr val="292829"/>
                </a:solidFill>
                <a:cs typeface="+mn-ea"/>
                <a:sym typeface="+mn-lt"/>
              </a:rPr>
              <a:t>cat</a:t>
            </a:r>
            <a:r>
              <a:rPr lang="zh-CN" altLang="en-US" sz="1600" dirty="0">
                <a:solidFill>
                  <a:srgbClr val="292829"/>
                </a:solidFill>
                <a:cs typeface="+mn-ea"/>
                <a:sym typeface="+mn-lt"/>
              </a:rPr>
              <a:t>）。</a:t>
            </a:r>
            <a:r>
              <a:rPr lang="zh-CN" altLang="en-US" sz="1600" dirty="0">
                <a:solidFill>
                  <a:srgbClr val="292829"/>
                </a:solidFill>
                <a:cs typeface="+mn-ea"/>
                <a:sym typeface="+mn-lt"/>
              </a:rPr>
              <a:t>本文的多尺度注意力特征融合模块（</a:t>
            </a:r>
            <a:r>
              <a:rPr lang="en-US" altLang="zh-CN" sz="1600" dirty="0">
                <a:solidFill>
                  <a:srgbClr val="292829"/>
                </a:solidFill>
                <a:cs typeface="+mn-ea"/>
                <a:sym typeface="+mn-lt"/>
              </a:rPr>
              <a:t>MUSCLE</a:t>
            </a:r>
            <a:r>
              <a:rPr lang="zh-CN" altLang="en-US" sz="1600" dirty="0">
                <a:solidFill>
                  <a:srgbClr val="292829"/>
                </a:solidFill>
                <a:cs typeface="+mn-ea"/>
                <a:sym typeface="+mn-lt"/>
              </a:rPr>
              <a:t>）取得了最佳性能。这种适当的特征融合策略使模型能够对潜在</a:t>
            </a:r>
            <a:r>
              <a:rPr lang="en-US" altLang="zh-CN" sz="1600" dirty="0">
                <a:solidFill>
                  <a:srgbClr val="292829"/>
                </a:solidFill>
                <a:cs typeface="+mn-ea"/>
                <a:sym typeface="+mn-lt"/>
              </a:rPr>
              <a:t>MDA</a:t>
            </a:r>
            <a:r>
              <a:rPr lang="zh-CN" altLang="en-US" sz="1600" dirty="0">
                <a:solidFill>
                  <a:srgbClr val="292829"/>
                </a:solidFill>
                <a:cs typeface="+mn-ea"/>
                <a:sym typeface="+mn-lt"/>
              </a:rPr>
              <a:t>具有更强的分类性能。</a:t>
            </a:r>
            <a:endParaRPr lang="en-US" altLang="zh-CN" sz="1600"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sz="1600" dirty="0">
              <a:solidFill>
                <a:srgbClr val="292829"/>
              </a:solidFill>
              <a:cs typeface="+mn-ea"/>
              <a:sym typeface="+mn-lt"/>
            </a:endParaRPr>
          </a:p>
          <a:p>
            <a:pPr defTabSz="412750" eaLnBrk="0" fontAlgn="base" hangingPunct="0">
              <a:lnSpc>
                <a:spcPct val="180000"/>
              </a:lnSpc>
              <a:spcBef>
                <a:spcPct val="0"/>
              </a:spcBef>
              <a:spcAft>
                <a:spcPct val="0"/>
              </a:spcAft>
              <a:defRPr/>
            </a:pPr>
            <a:endParaRPr lang="en-US" altLang="zh-CN" sz="1600" dirty="0">
              <a:solidFill>
                <a:srgbClr val="292829"/>
              </a:solidFill>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5" name="表格 4"/>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bg1"/>
                          </a:solidFill>
                        </a:rPr>
                        <a:t>方法评估</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445" y="1971675"/>
            <a:ext cx="7534910" cy="4300220"/>
          </a:xfrm>
          <a:prstGeom prst="rect">
            <a:avLst/>
          </a:prstGeom>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755409"/>
            <a:ext cx="5518889" cy="645160"/>
          </a:xfrm>
          <a:prstGeom prst="rect">
            <a:avLst/>
          </a:prstGeom>
          <a:noFill/>
        </p:spPr>
        <p:txBody>
          <a:bodyPr wrap="square" rtlCol="0">
            <a:spAutoFit/>
          </a:bodyPr>
          <a:lstStyle/>
          <a:p>
            <a:r>
              <a:rPr lang="zh-CN" altLang="en-US" sz="3600" b="1" dirty="0">
                <a:solidFill>
                  <a:schemeClr val="accent1">
                    <a:lumMod val="50000"/>
                  </a:schemeClr>
                </a:solidFill>
                <a:effectLst/>
                <a:cs typeface="+mn-ea"/>
                <a:sym typeface="+mn-lt"/>
              </a:rPr>
              <a:t>模型实验</a:t>
            </a:r>
            <a:endParaRPr lang="zh-CN" altLang="en-US" sz="3600" b="1" dirty="0">
              <a:solidFill>
                <a:schemeClr val="accent1">
                  <a:lumMod val="50000"/>
                </a:schemeClr>
              </a:solidFill>
              <a:effectLst/>
              <a:cs typeface="+mn-ea"/>
              <a:sym typeface="+mn-lt"/>
            </a:endParaRPr>
          </a:p>
        </p:txBody>
      </p:sp>
      <p:sp>
        <p:nvSpPr>
          <p:cNvPr id="6" name="文本框 5"/>
          <p:cNvSpPr txBox="1"/>
          <p:nvPr/>
        </p:nvSpPr>
        <p:spPr>
          <a:xfrm>
            <a:off x="7593330" y="2983230"/>
            <a:ext cx="4671695" cy="208407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在三种疾病上进行案例研究，包括肺癌、乳腺癌和结直肠癌。</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MUSCLE对肺癌的预测结果如表所示，在前50个中，有49个得到了证实。</a:t>
            </a:r>
            <a:endParaRPr lang="zh-CN" altLang="en-US" dirty="0">
              <a:solidFill>
                <a:srgbClr val="292829"/>
              </a:solidFill>
              <a:cs typeface="+mn-ea"/>
              <a:sym typeface="+mn-lt"/>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
        <p:nvSpPr>
          <p:cNvPr id="16" name="文本框 15"/>
          <p:cNvSpPr txBox="1"/>
          <p:nvPr/>
        </p:nvSpPr>
        <p:spPr>
          <a:xfrm>
            <a:off x="610786" y="1386089"/>
            <a:ext cx="1627497" cy="460375"/>
          </a:xfrm>
          <a:prstGeom prst="rect">
            <a:avLst/>
          </a:prstGeom>
          <a:noFill/>
        </p:spPr>
        <p:txBody>
          <a:bodyPr wrap="square" rtlCol="0">
            <a:spAutoFit/>
          </a:bodyPr>
          <a:p>
            <a:r>
              <a:rPr lang="zh-CN" altLang="en-US" sz="2400" b="1" dirty="0">
                <a:solidFill>
                  <a:schemeClr val="accent1">
                    <a:lumMod val="50000"/>
                  </a:schemeClr>
                </a:solidFill>
                <a:cs typeface="+mn-ea"/>
                <a:sym typeface="+mn-lt"/>
              </a:rPr>
              <a:t>案例研究</a:t>
            </a:r>
            <a:endParaRPr lang="zh-CN" altLang="en-US" sz="2400" b="1" dirty="0">
              <a:solidFill>
                <a:schemeClr val="accent1">
                  <a:lumMod val="50000"/>
                </a:schemeClr>
              </a:solidFill>
              <a:cs typeface="+mn-ea"/>
              <a:sym typeface="+mn-lt"/>
            </a:endParaRPr>
          </a:p>
        </p:txBody>
      </p:sp>
      <p:graphicFrame>
        <p:nvGraphicFramePr>
          <p:cNvPr id="19" name="表格 18"/>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bg1"/>
                          </a:solidFill>
                        </a:rPr>
                        <a:t>方法评估</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10" name="文本框 9"/>
          <p:cNvSpPr txBox="1"/>
          <p:nvPr/>
        </p:nvSpPr>
        <p:spPr>
          <a:xfrm>
            <a:off x="6303010" y="2160905"/>
            <a:ext cx="1071245" cy="3803015"/>
          </a:xfrm>
          <a:prstGeom prst="rect">
            <a:avLst/>
          </a:prstGeom>
          <a:noFill/>
          <a:ln w="19050">
            <a:solidFill>
              <a:srgbClr val="FF0000"/>
            </a:solidFill>
          </a:ln>
        </p:spPr>
        <p:txBody>
          <a:bodyPr wrap="square" rtlCol="0">
            <a:noAutofit/>
          </a:bodyPr>
          <a:p>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5160"/>
          </a:xfrm>
          <a:prstGeom prst="rect">
            <a:avLst/>
          </a:prstGeom>
          <a:noFill/>
        </p:spPr>
        <p:txBody>
          <a:bodyPr wrap="square" rtlCol="0">
            <a:spAutoFit/>
          </a:bodyPr>
          <a:lstStyle/>
          <a:p>
            <a:r>
              <a:rPr lang="zh-CN" altLang="en-US" sz="3600" b="1" dirty="0">
                <a:solidFill>
                  <a:schemeClr val="accent1">
                    <a:lumMod val="50000"/>
                  </a:schemeClr>
                </a:solidFill>
                <a:effectLst/>
                <a:cs typeface="+mn-ea"/>
                <a:sym typeface="+mn-lt"/>
              </a:rPr>
              <a:t>论文总结</a:t>
            </a:r>
            <a:endParaRPr lang="zh-CN" altLang="en-US" sz="3600" b="1" dirty="0">
              <a:solidFill>
                <a:schemeClr val="accent1">
                  <a:lumMod val="50000"/>
                </a:schemeClr>
              </a:solidFill>
              <a:effectLst/>
              <a:cs typeface="+mn-ea"/>
              <a:sym typeface="+mn-lt"/>
            </a:endParaRPr>
          </a:p>
        </p:txBody>
      </p:sp>
      <p:sp>
        <p:nvSpPr>
          <p:cNvPr id="6" name="文本框 5"/>
          <p:cNvSpPr txBox="1"/>
          <p:nvPr/>
        </p:nvSpPr>
        <p:spPr>
          <a:xfrm>
            <a:off x="480060" y="1275715"/>
            <a:ext cx="10301605" cy="5073650"/>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这项工作中提出了一种计算方法（MUSCLE）来预测潜在的</a:t>
            </a:r>
            <a:r>
              <a:rPr lang="en-US" altLang="zh-CN" dirty="0">
                <a:solidFill>
                  <a:srgbClr val="292829"/>
                </a:solidFill>
                <a:cs typeface="+mn-ea"/>
                <a:sym typeface="+mn-lt"/>
              </a:rPr>
              <a:t>miRNA-</a:t>
            </a:r>
            <a:r>
              <a:rPr lang="zh-CN" altLang="en-US" dirty="0">
                <a:solidFill>
                  <a:srgbClr val="292829"/>
                </a:solidFill>
                <a:cs typeface="+mn-ea"/>
                <a:sym typeface="+mn-lt"/>
              </a:rPr>
              <a:t>疾病关联。</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首先，</a:t>
            </a:r>
            <a:r>
              <a:rPr lang="en-US" altLang="zh-CN" dirty="0">
                <a:solidFill>
                  <a:srgbClr val="292829"/>
                </a:solidFill>
                <a:cs typeface="+mn-ea"/>
                <a:sym typeface="+mn-lt"/>
              </a:rPr>
              <a:t>MUSCLE</a:t>
            </a:r>
            <a:r>
              <a:rPr lang="zh-CN" altLang="en-US" dirty="0">
                <a:solidFill>
                  <a:srgbClr val="292829"/>
                </a:solidFill>
                <a:cs typeface="+mn-ea"/>
                <a:sym typeface="+mn-lt"/>
              </a:rPr>
              <a:t>从</a:t>
            </a:r>
            <a:r>
              <a:rPr lang="en-US" altLang="zh-CN" dirty="0">
                <a:solidFill>
                  <a:srgbClr val="292829"/>
                </a:solidFill>
                <a:cs typeface="+mn-ea"/>
                <a:sym typeface="+mn-lt"/>
              </a:rPr>
              <a:t>miRNA</a:t>
            </a:r>
            <a:r>
              <a:rPr lang="zh-CN" altLang="en-US" dirty="0">
                <a:solidFill>
                  <a:srgbClr val="292829"/>
                </a:solidFill>
                <a:cs typeface="+mn-ea"/>
                <a:sym typeface="+mn-lt"/>
              </a:rPr>
              <a:t>与各种生物大分子之间的关系的整体视角出发，构建了</a:t>
            </a:r>
            <a:r>
              <a:rPr lang="zh-CN" altLang="en-US" b="1" u="sng" dirty="0">
                <a:solidFill>
                  <a:schemeClr val="accent1"/>
                </a:solidFill>
                <a:cs typeface="+mn-ea"/>
                <a:sym typeface="+mn-lt"/>
              </a:rPr>
              <a:t>多视角异质图</a:t>
            </a:r>
            <a:r>
              <a:rPr lang="zh-CN" altLang="en-US" dirty="0">
                <a:solidFill>
                  <a:srgbClr val="292829"/>
                </a:solidFill>
                <a:cs typeface="+mn-ea"/>
                <a:sym typeface="+mn-lt"/>
              </a:rPr>
              <a:t>，包括基于</a:t>
            </a:r>
            <a:r>
              <a:rPr lang="en-US" altLang="zh-CN" dirty="0">
                <a:solidFill>
                  <a:srgbClr val="292829"/>
                </a:solidFill>
                <a:cs typeface="+mn-ea"/>
                <a:sym typeface="+mn-lt"/>
              </a:rPr>
              <a:t>miRNA-</a:t>
            </a:r>
            <a:r>
              <a:rPr lang="zh-CN" altLang="en-US" dirty="0">
                <a:solidFill>
                  <a:srgbClr val="292829"/>
                </a:solidFill>
                <a:cs typeface="+mn-ea"/>
                <a:sym typeface="+mn-lt"/>
              </a:rPr>
              <a:t>药物</a:t>
            </a:r>
            <a:r>
              <a:rPr lang="en-US" altLang="zh-CN" dirty="0">
                <a:solidFill>
                  <a:srgbClr val="292829"/>
                </a:solidFill>
                <a:cs typeface="+mn-ea"/>
                <a:sym typeface="+mn-lt"/>
              </a:rPr>
              <a:t>-</a:t>
            </a:r>
            <a:r>
              <a:rPr lang="zh-CN" altLang="en-US" dirty="0">
                <a:solidFill>
                  <a:srgbClr val="292829"/>
                </a:solidFill>
                <a:cs typeface="+mn-ea"/>
                <a:sym typeface="+mn-lt"/>
              </a:rPr>
              <a:t>疾病、</a:t>
            </a:r>
            <a:r>
              <a:rPr lang="en-US" altLang="zh-CN" dirty="0">
                <a:solidFill>
                  <a:srgbClr val="292829"/>
                </a:solidFill>
                <a:cs typeface="+mn-ea"/>
                <a:sym typeface="+mn-lt"/>
              </a:rPr>
              <a:t>miRNA-mRNA-</a:t>
            </a:r>
            <a:r>
              <a:rPr lang="zh-CN" altLang="en-US" dirty="0">
                <a:solidFill>
                  <a:srgbClr val="292829"/>
                </a:solidFill>
                <a:cs typeface="+mn-ea"/>
                <a:sym typeface="+mn-lt"/>
              </a:rPr>
              <a:t>疾病和</a:t>
            </a:r>
            <a:r>
              <a:rPr lang="en-US" altLang="zh-CN" dirty="0">
                <a:solidFill>
                  <a:srgbClr val="292829"/>
                </a:solidFill>
                <a:cs typeface="+mn-ea"/>
                <a:sym typeface="+mn-lt"/>
              </a:rPr>
              <a:t>miRNA-lncRNA-</a:t>
            </a:r>
            <a:r>
              <a:rPr lang="zh-CN" altLang="en-US" dirty="0">
                <a:solidFill>
                  <a:srgbClr val="292829"/>
                </a:solidFill>
                <a:cs typeface="+mn-ea"/>
                <a:sym typeface="+mn-lt"/>
              </a:rPr>
              <a:t>疾病的关联图。</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然后，</a:t>
            </a:r>
            <a:r>
              <a:rPr lang="en-US" altLang="zh-CN" dirty="0">
                <a:solidFill>
                  <a:srgbClr val="292829"/>
                </a:solidFill>
                <a:cs typeface="+mn-ea"/>
                <a:sym typeface="+mn-lt"/>
              </a:rPr>
              <a:t>MUSCLE</a:t>
            </a:r>
            <a:r>
              <a:rPr lang="zh-CN" altLang="en-US" dirty="0">
                <a:solidFill>
                  <a:srgbClr val="292829"/>
                </a:solidFill>
                <a:cs typeface="+mn-ea"/>
                <a:sym typeface="+mn-lt"/>
              </a:rPr>
              <a:t>使用图注意力网络为每个视图获取图拓扑特征，</a:t>
            </a:r>
            <a:r>
              <a:rPr lang="zh-CN" altLang="en-US" b="1" u="sng" dirty="0">
                <a:solidFill>
                  <a:schemeClr val="accent1"/>
                </a:solidFill>
                <a:cs typeface="+mn-ea"/>
                <a:sym typeface="+mn-lt"/>
              </a:rPr>
              <a:t>有效地融合了多个图拓扑特征</a:t>
            </a:r>
            <a:r>
              <a:rPr lang="zh-CN" altLang="en-US" dirty="0">
                <a:solidFill>
                  <a:srgbClr val="292829"/>
                </a:solidFill>
                <a:cs typeface="+mn-ea"/>
                <a:sym typeface="+mn-lt"/>
              </a:rPr>
              <a:t>。此外，</a:t>
            </a:r>
            <a:r>
              <a:rPr lang="en-US" altLang="zh-CN" dirty="0">
                <a:solidFill>
                  <a:srgbClr val="292829"/>
                </a:solidFill>
                <a:cs typeface="+mn-ea"/>
                <a:sym typeface="+mn-lt"/>
              </a:rPr>
              <a:t>MUSCLE</a:t>
            </a:r>
            <a:r>
              <a:rPr lang="zh-CN" altLang="en-US" dirty="0">
                <a:solidFill>
                  <a:srgbClr val="292829"/>
                </a:solidFill>
                <a:cs typeface="+mn-ea"/>
                <a:sym typeface="+mn-lt"/>
              </a:rPr>
              <a:t>还同时考虑了</a:t>
            </a:r>
            <a:r>
              <a:rPr lang="en-US" altLang="zh-CN" dirty="0">
                <a:solidFill>
                  <a:srgbClr val="292829"/>
                </a:solidFill>
                <a:cs typeface="+mn-ea"/>
                <a:sym typeface="+mn-lt"/>
              </a:rPr>
              <a:t>miRNA</a:t>
            </a:r>
            <a:r>
              <a:rPr lang="zh-CN" altLang="en-US" dirty="0">
                <a:solidFill>
                  <a:srgbClr val="292829"/>
                </a:solidFill>
                <a:cs typeface="+mn-ea"/>
                <a:sym typeface="+mn-lt"/>
              </a:rPr>
              <a:t>和疾病的先验属性知识，以获得更好的预测结果并解决</a:t>
            </a:r>
            <a:r>
              <a:rPr lang="zh-CN" altLang="en-US" dirty="0">
                <a:solidFill>
                  <a:schemeClr val="accent6"/>
                </a:solidFill>
                <a:cs typeface="+mn-ea"/>
                <a:sym typeface="+mn-lt"/>
              </a:rPr>
              <a:t>冷启动问题</a:t>
            </a:r>
            <a:r>
              <a:rPr lang="zh-CN" altLang="en-US" dirty="0">
                <a:solidFill>
                  <a:srgbClr val="292829"/>
                </a:solidFill>
                <a:cs typeface="+mn-ea"/>
                <a:sym typeface="+mn-lt"/>
              </a:rPr>
              <a:t>。</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最后，学习到的表示被连接起来，并馈入</a:t>
            </a:r>
            <a:r>
              <a:rPr lang="en-US" altLang="zh-CN" dirty="0">
                <a:solidFill>
                  <a:srgbClr val="292829"/>
                </a:solidFill>
                <a:cs typeface="+mn-ea"/>
                <a:sym typeface="+mn-lt"/>
              </a:rPr>
              <a:t>MLP</a:t>
            </a:r>
            <a:r>
              <a:rPr lang="zh-CN" altLang="en-US" dirty="0">
                <a:solidFill>
                  <a:srgbClr val="292829"/>
                </a:solidFill>
                <a:cs typeface="+mn-ea"/>
                <a:sym typeface="+mn-lt"/>
              </a:rPr>
              <a:t>进行端到端训练和预测。</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en-US" altLang="zh-CN" dirty="0">
                <a:solidFill>
                  <a:srgbClr val="292829"/>
                </a:solidFill>
                <a:cs typeface="+mn-ea"/>
                <a:sym typeface="+mn-lt"/>
              </a:rPr>
              <a:t>MUSCLE</a:t>
            </a:r>
            <a:r>
              <a:rPr lang="zh-CN" altLang="en-US" dirty="0">
                <a:solidFill>
                  <a:srgbClr val="292829"/>
                </a:solidFill>
                <a:cs typeface="+mn-ea"/>
                <a:sym typeface="+mn-lt"/>
              </a:rPr>
              <a:t>优于大多数当前最先进的模型。各种实验验证了该特征组合和融合策略的有效性。</a:t>
            </a:r>
            <a:endParaRPr lang="en-US" altLang="zh-CN" dirty="0">
              <a:solidFill>
                <a:srgbClr val="292829"/>
              </a:solidFill>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9" name="表格 18"/>
          <p:cNvGraphicFramePr/>
          <p:nvPr>
            <p:custDataLst>
              <p:tags r:id="rId1"/>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bg1"/>
                          </a:solidFill>
                        </a:rPr>
                        <a:t>总结讨论</a:t>
                      </a:r>
                      <a:endParaRPr lang="zh-CN" altLang="en-US">
                        <a:solidFill>
                          <a:schemeClr val="bg1"/>
                        </a:solidFill>
                      </a:endParaRPr>
                    </a:p>
                  </a:txBody>
                  <a:tcPr anchor="ctr" anchorCtr="0">
                    <a:solidFill>
                      <a:schemeClr val="accent1"/>
                    </a:solidFill>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6" y="860184"/>
            <a:ext cx="5518889" cy="645160"/>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论文评价</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80060" y="1219200"/>
            <a:ext cx="10625455" cy="6185535"/>
          </a:xfrm>
          <a:prstGeom prst="rect">
            <a:avLst/>
          </a:prstGeom>
          <a:noFill/>
        </p:spPr>
        <p:txBody>
          <a:bodyPr wrap="square" rtlCol="0">
            <a:spAutoFit/>
          </a:bodyPr>
          <a:lstStyle/>
          <a:p>
            <a:pPr defTabSz="412750" eaLnBrk="0" fontAlgn="base" hangingPunct="0">
              <a:lnSpc>
                <a:spcPct val="180000"/>
              </a:lnSpc>
              <a:spcBef>
                <a:spcPct val="0"/>
              </a:spcBef>
              <a:spcAft>
                <a:spcPct val="0"/>
              </a:spcAft>
              <a:defRPr/>
            </a:pPr>
            <a:r>
              <a:rPr lang="zh-CN" altLang="en-US" sz="2000" dirty="0">
                <a:solidFill>
                  <a:srgbClr val="292829"/>
                </a:solidFill>
                <a:cs typeface="+mn-ea"/>
                <a:sym typeface="+mn-lt"/>
              </a:rPr>
              <a:t>我的评价：瑕不掩瑜</a:t>
            </a:r>
            <a:endParaRPr lang="zh-CN" altLang="en-US" sz="20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sz="2000" dirty="0">
                <a:solidFill>
                  <a:srgbClr val="292829"/>
                </a:solidFill>
                <a:cs typeface="+mn-ea"/>
                <a:sym typeface="+mn-lt"/>
              </a:rPr>
              <a:t>从善如流：</a:t>
            </a:r>
            <a:endParaRPr lang="zh-CN" altLang="en-US" sz="2000" dirty="0">
              <a:solidFill>
                <a:srgbClr val="292829"/>
              </a:solidFill>
              <a:cs typeface="+mn-ea"/>
              <a:sym typeface="+mn-lt"/>
            </a:endParaRPr>
          </a:p>
          <a:p>
            <a:pPr marL="457200" lvl="1" indent="457200" defTabSz="412750" eaLnBrk="0" fontAlgn="base" hangingPunct="0">
              <a:lnSpc>
                <a:spcPct val="180000"/>
              </a:lnSpc>
              <a:spcBef>
                <a:spcPct val="0"/>
              </a:spcBef>
              <a:spcAft>
                <a:spcPct val="0"/>
              </a:spcAft>
              <a:defRPr/>
            </a:pPr>
            <a:r>
              <a:rPr lang="zh-CN" altLang="en-US" sz="2000" b="1" dirty="0">
                <a:solidFill>
                  <a:srgbClr val="292829"/>
                </a:solidFill>
                <a:cs typeface="+mn-ea"/>
                <a:sym typeface="+mn-lt"/>
              </a:rPr>
              <a:t>模型创新性</a:t>
            </a:r>
            <a:r>
              <a:rPr lang="en-US" altLang="zh-CN" sz="2000" dirty="0">
                <a:solidFill>
                  <a:srgbClr val="292829"/>
                </a:solidFill>
                <a:cs typeface="+mn-ea"/>
                <a:sym typeface="+mn-lt"/>
              </a:rPr>
              <a:t>-</a:t>
            </a:r>
            <a:r>
              <a:rPr lang="zh-CN" altLang="en-US" sz="2000" dirty="0">
                <a:solidFill>
                  <a:srgbClr val="292829"/>
                </a:solidFill>
                <a:cs typeface="+mn-ea"/>
                <a:sym typeface="+mn-lt"/>
              </a:rPr>
              <a:t>多视图异质图的</a:t>
            </a:r>
            <a:r>
              <a:rPr lang="zh-CN" altLang="en-US" sz="2000" b="1" u="sng" dirty="0">
                <a:solidFill>
                  <a:schemeClr val="accent1"/>
                </a:solidFill>
                <a:cs typeface="+mn-ea"/>
                <a:sym typeface="+mn-lt"/>
              </a:rPr>
              <a:t>多尺度特征</a:t>
            </a:r>
            <a:r>
              <a:rPr lang="zh-CN" altLang="en-US" sz="2000" dirty="0">
                <a:solidFill>
                  <a:srgbClr val="292829"/>
                </a:solidFill>
                <a:cs typeface="+mn-ea"/>
                <a:sym typeface="+mn-lt"/>
              </a:rPr>
              <a:t>融合方法具有创新性</a:t>
            </a:r>
            <a:r>
              <a:rPr lang="en-US" altLang="zh-CN" sz="2000" dirty="0">
                <a:solidFill>
                  <a:srgbClr val="292829"/>
                </a:solidFill>
                <a:cs typeface="+mn-ea"/>
                <a:sym typeface="+mn-lt"/>
              </a:rPr>
              <a:t>		 </a:t>
            </a:r>
            <a:endParaRPr lang="en-US" altLang="zh-CN" sz="2000" dirty="0">
              <a:solidFill>
                <a:srgbClr val="292829"/>
              </a:solidFill>
              <a:cs typeface="+mn-ea"/>
              <a:sym typeface="+mn-lt"/>
            </a:endParaRPr>
          </a:p>
          <a:p>
            <a:pPr marL="457200" lvl="1" indent="457200" defTabSz="412750" eaLnBrk="0" fontAlgn="base" hangingPunct="0">
              <a:lnSpc>
                <a:spcPct val="180000"/>
              </a:lnSpc>
              <a:spcBef>
                <a:spcPct val="0"/>
              </a:spcBef>
              <a:spcAft>
                <a:spcPct val="0"/>
              </a:spcAft>
              <a:defRPr/>
            </a:pPr>
            <a:r>
              <a:rPr lang="zh-CN" altLang="en-US" sz="2000" b="1" dirty="0">
                <a:solidFill>
                  <a:srgbClr val="292829"/>
                </a:solidFill>
                <a:cs typeface="+mn-ea"/>
                <a:sym typeface="+mn-lt"/>
              </a:rPr>
              <a:t>实验充分性</a:t>
            </a:r>
            <a:r>
              <a:rPr lang="en-US" altLang="zh-CN" sz="2000" b="1" dirty="0">
                <a:solidFill>
                  <a:srgbClr val="292829"/>
                </a:solidFill>
                <a:cs typeface="+mn-ea"/>
                <a:sym typeface="+mn-lt"/>
              </a:rPr>
              <a:t>-</a:t>
            </a:r>
            <a:r>
              <a:rPr lang="zh-CN" altLang="en-US" sz="2000" dirty="0">
                <a:solidFill>
                  <a:srgbClr val="292829"/>
                </a:solidFill>
                <a:cs typeface="+mn-ea"/>
                <a:sym typeface="+mn-lt"/>
              </a:rPr>
              <a:t>交叉验证、消融实验、参数分析、对比实验、样例研究</a:t>
            </a:r>
            <a:endParaRPr lang="en-US" altLang="zh-CN" sz="2000" dirty="0">
              <a:solidFill>
                <a:srgbClr val="292829"/>
              </a:solidFill>
              <a:cs typeface="+mn-ea"/>
              <a:sym typeface="+mn-lt"/>
            </a:endParaRPr>
          </a:p>
          <a:p>
            <a:pPr marL="457200" lvl="1" indent="457200" defTabSz="412750" eaLnBrk="0" fontAlgn="base" hangingPunct="0">
              <a:lnSpc>
                <a:spcPct val="180000"/>
              </a:lnSpc>
              <a:spcBef>
                <a:spcPct val="0"/>
              </a:spcBef>
              <a:spcAft>
                <a:spcPct val="0"/>
              </a:spcAft>
              <a:defRPr/>
            </a:pPr>
            <a:r>
              <a:rPr lang="zh-CN" altLang="en-US" sz="2000" b="1" dirty="0">
                <a:solidFill>
                  <a:srgbClr val="292829"/>
                </a:solidFill>
                <a:cs typeface="+mn-ea"/>
                <a:sym typeface="+mn-lt"/>
              </a:rPr>
              <a:t>文章行文</a:t>
            </a:r>
            <a:r>
              <a:rPr lang="en-US" altLang="zh-CN" sz="2000" dirty="0">
                <a:solidFill>
                  <a:srgbClr val="292829"/>
                </a:solidFill>
                <a:cs typeface="+mn-ea"/>
                <a:sym typeface="+mn-lt"/>
              </a:rPr>
              <a:t>-</a:t>
            </a:r>
            <a:r>
              <a:rPr lang="zh-CN" altLang="en-US" sz="2000" dirty="0">
                <a:solidFill>
                  <a:srgbClr val="292829"/>
                </a:solidFill>
                <a:cs typeface="+mn-ea"/>
                <a:sym typeface="+mn-lt"/>
              </a:rPr>
              <a:t>多种方法进行特征的获取条理清晰</a:t>
            </a:r>
            <a:endParaRPr lang="zh-CN" altLang="en-US" sz="2000"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sz="2000" dirty="0">
                <a:solidFill>
                  <a:srgbClr val="292829"/>
                </a:solidFill>
                <a:cs typeface="+mn-ea"/>
                <a:sym typeface="+mn-lt"/>
              </a:rPr>
              <a:t>有待商榷：</a:t>
            </a:r>
            <a:endParaRPr lang="zh-CN" altLang="en-US" sz="2000" dirty="0">
              <a:solidFill>
                <a:srgbClr val="292829"/>
              </a:solidFill>
              <a:cs typeface="+mn-ea"/>
              <a:sym typeface="+mn-lt"/>
            </a:endParaRPr>
          </a:p>
          <a:p>
            <a:pPr marL="457200" lvl="1" indent="457200" defTabSz="412750" eaLnBrk="0" fontAlgn="base" hangingPunct="0">
              <a:lnSpc>
                <a:spcPct val="180000"/>
              </a:lnSpc>
              <a:spcBef>
                <a:spcPct val="0"/>
              </a:spcBef>
              <a:spcAft>
                <a:spcPct val="0"/>
              </a:spcAft>
              <a:defRPr/>
            </a:pPr>
            <a:r>
              <a:rPr lang="zh-CN" altLang="en-US" sz="2000" dirty="0">
                <a:solidFill>
                  <a:srgbClr val="292829"/>
                </a:solidFill>
                <a:cs typeface="+mn-ea"/>
                <a:sym typeface="+mn-lt"/>
              </a:rPr>
              <a:t>未曾鸣响的契诃夫之枪</a:t>
            </a:r>
            <a:r>
              <a:rPr lang="en-US" altLang="zh-CN" sz="2000" dirty="0">
                <a:solidFill>
                  <a:srgbClr val="292829"/>
                </a:solidFill>
                <a:cs typeface="+mn-ea"/>
                <a:sym typeface="+mn-lt"/>
              </a:rPr>
              <a:t>-</a:t>
            </a:r>
            <a:r>
              <a:rPr lang="zh-CN" altLang="en-US" sz="2000" dirty="0">
                <a:solidFill>
                  <a:srgbClr val="292829"/>
                </a:solidFill>
                <a:cs typeface="+mn-ea"/>
                <a:sym typeface="+mn-lt"/>
              </a:rPr>
              <a:t>先验属性解决冷启动</a:t>
            </a:r>
            <a:r>
              <a:rPr lang="en-US" altLang="zh-CN" sz="2000" dirty="0">
                <a:solidFill>
                  <a:srgbClr val="292829"/>
                </a:solidFill>
                <a:cs typeface="+mn-ea"/>
                <a:sym typeface="+mn-lt"/>
              </a:rPr>
              <a:t>	</a:t>
            </a:r>
            <a:endParaRPr lang="en-US" altLang="zh-CN" sz="2000" dirty="0">
              <a:solidFill>
                <a:srgbClr val="292829"/>
              </a:solidFill>
              <a:cs typeface="+mn-ea"/>
              <a:sym typeface="+mn-lt"/>
            </a:endParaRPr>
          </a:p>
          <a:p>
            <a:pPr marL="457200" lvl="1" indent="457200" defTabSz="412750" eaLnBrk="0" fontAlgn="base" hangingPunct="0">
              <a:lnSpc>
                <a:spcPct val="180000"/>
              </a:lnSpc>
              <a:spcBef>
                <a:spcPct val="0"/>
              </a:spcBef>
              <a:spcAft>
                <a:spcPct val="0"/>
              </a:spcAft>
              <a:defRPr/>
            </a:pPr>
            <a:r>
              <a:rPr lang="zh-CN" altLang="en-US" sz="2000" dirty="0">
                <a:solidFill>
                  <a:srgbClr val="292829"/>
                </a:solidFill>
                <a:cs typeface="+mn-ea"/>
                <a:sym typeface="+mn-lt"/>
              </a:rPr>
              <a:t>篇幅安排</a:t>
            </a:r>
            <a:r>
              <a:rPr lang="en-US" altLang="zh-CN" sz="2000" dirty="0">
                <a:solidFill>
                  <a:srgbClr val="292829"/>
                </a:solidFill>
                <a:cs typeface="+mn-ea"/>
                <a:sym typeface="+mn-lt"/>
              </a:rPr>
              <a:t>-</a:t>
            </a:r>
            <a:r>
              <a:rPr lang="zh-CN" altLang="en-US" sz="2000" dirty="0">
                <a:solidFill>
                  <a:srgbClr val="292829"/>
                </a:solidFill>
                <a:cs typeface="+mn-ea"/>
                <a:sym typeface="+mn-lt"/>
              </a:rPr>
              <a:t>最创新的部分篇幅较少</a:t>
            </a:r>
            <a:endParaRPr lang="zh-CN" altLang="en-US" sz="2000" dirty="0">
              <a:solidFill>
                <a:srgbClr val="292829"/>
              </a:solidFill>
              <a:cs typeface="+mn-ea"/>
              <a:sym typeface="+mn-lt"/>
            </a:endParaRPr>
          </a:p>
          <a:p>
            <a:pPr marL="0" lvl="1" defTabSz="412750" eaLnBrk="0" fontAlgn="base" hangingPunct="0">
              <a:lnSpc>
                <a:spcPct val="180000"/>
              </a:lnSpc>
              <a:spcBef>
                <a:spcPct val="0"/>
              </a:spcBef>
              <a:spcAft>
                <a:spcPct val="0"/>
              </a:spcAft>
              <a:defRPr/>
            </a:pPr>
            <a:endParaRPr lang="en-US" altLang="zh-CN" sz="2000"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sz="2000" dirty="0">
              <a:solidFill>
                <a:srgbClr val="292829"/>
              </a:solidFill>
              <a:cs typeface="+mn-ea"/>
              <a:sym typeface="+mn-lt"/>
            </a:endParaRPr>
          </a:p>
          <a:p>
            <a:pPr defTabSz="412750" eaLnBrk="0" fontAlgn="base" hangingPunct="0">
              <a:lnSpc>
                <a:spcPct val="180000"/>
              </a:lnSpc>
              <a:spcBef>
                <a:spcPct val="0"/>
              </a:spcBef>
              <a:spcAft>
                <a:spcPct val="0"/>
              </a:spcAft>
              <a:defRPr/>
            </a:pPr>
            <a:r>
              <a:rPr lang="en-US" altLang="zh-CN" sz="2000" dirty="0">
                <a:solidFill>
                  <a:srgbClr val="292829"/>
                </a:solidFill>
                <a:cs typeface="+mn-ea"/>
                <a:sym typeface="+mn-lt"/>
              </a:rPr>
              <a:t>	 	 </a:t>
            </a:r>
            <a:endParaRPr lang="zh-CN" altLang="en-US" sz="2000" dirty="0">
              <a:solidFill>
                <a:srgbClr val="292829"/>
              </a:solidFill>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9" name="表格 18"/>
          <p:cNvGraphicFramePr/>
          <p:nvPr>
            <p:custDataLst>
              <p:tags r:id="rId1"/>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bg1"/>
                          </a:solidFill>
                        </a:rPr>
                        <a:t>总结讨论</a:t>
                      </a:r>
                      <a:endParaRPr lang="zh-CN" altLang="en-US">
                        <a:solidFill>
                          <a:schemeClr val="bg1"/>
                        </a:solidFill>
                      </a:endParaRPr>
                    </a:p>
                  </a:txBody>
                  <a:tcPr anchor="ctr" anchorCtr="0">
                    <a:solidFill>
                      <a:schemeClr val="accent1"/>
                    </a:solidFill>
                  </a:tcPr>
                </a:tc>
              </a:tr>
            </a:tbl>
          </a:graphicData>
        </a:graphic>
      </p:graphicFrame>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1"/>
          <a:stretch>
            <a:fillRect/>
          </a:stretch>
        </p:blipFill>
        <p:spPr>
          <a:xfrm>
            <a:off x="0" y="0"/>
            <a:ext cx="12184380" cy="6857365"/>
          </a:xfrm>
          <a:prstGeom prst="rect">
            <a:avLst/>
          </a:prstGeom>
        </p:spPr>
      </p:pic>
      <p:sp>
        <p:nvSpPr>
          <p:cNvPr id="5" name="矩形 4"/>
          <p:cNvSpPr/>
          <p:nvPr/>
        </p:nvSpPr>
        <p:spPr>
          <a:xfrm>
            <a:off x="-9525"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endParaRPr lang="en-US" altLang="zh-CN" sz="600" dirty="0">
              <a:solidFill>
                <a:schemeClr val="bg1"/>
              </a:solidFill>
              <a:effectLst>
                <a:outerShdw blurRad="381000" algn="ctr" rotWithShape="0">
                  <a:prstClr val="black">
                    <a:alpha val="25000"/>
                  </a:prstClr>
                </a:outerShdw>
              </a:effectLst>
              <a:cs typeface="+mn-ea"/>
              <a:sym typeface="+mn-lt"/>
            </a:endParaRP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endPar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endPar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endParaRP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endPar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endParaRPr lang="en-US" altLang="zh-CN" sz="600" dirty="0">
              <a:solidFill>
                <a:schemeClr val="bg1"/>
              </a:solidFill>
              <a:effectLst>
                <a:outerShdw blurRad="381000" algn="ctr" rotWithShape="0">
                  <a:prstClr val="black">
                    <a:alpha val="25000"/>
                  </a:prstClr>
                </a:outerShdw>
              </a:effectLst>
              <a:cs typeface="+mn-ea"/>
              <a:sym typeface="+mn-lt"/>
            </a:endParaRPr>
          </a:p>
        </p:txBody>
      </p:sp>
      <p:sp>
        <p:nvSpPr>
          <p:cNvPr id="17" name="文本框 16"/>
          <p:cNvSpPr txBox="1"/>
          <p:nvPr/>
        </p:nvSpPr>
        <p:spPr>
          <a:xfrm>
            <a:off x="4139565" y="2698115"/>
            <a:ext cx="4294505" cy="1011555"/>
          </a:xfrm>
          <a:prstGeom prst="rect">
            <a:avLst/>
          </a:prstGeom>
          <a:noFill/>
        </p:spPr>
        <p:txBody>
          <a:bodyPr wrap="square" rtlCol="0">
            <a:noAutofit/>
          </a:bodyPr>
          <a:lstStyle/>
          <a:p>
            <a:pPr algn="dist"/>
            <a:r>
              <a:rPr lang="en-US" altLang="zh-CN" sz="8000" dirty="0">
                <a:solidFill>
                  <a:schemeClr val="bg1"/>
                </a:solidFill>
                <a:effectLst/>
                <a:cs typeface="+mn-ea"/>
                <a:sym typeface="+mn-lt"/>
              </a:rPr>
              <a:t>Q&amp;A</a:t>
            </a:r>
            <a:endParaRPr lang="en-US" altLang="zh-CN" sz="8000" dirty="0">
              <a:solidFill>
                <a:schemeClr val="bg1"/>
              </a:solidFill>
              <a:effectLst/>
              <a:cs typeface="+mn-ea"/>
              <a:sym typeface="+mn-lt"/>
            </a:endParaRPr>
          </a:p>
        </p:txBody>
      </p:sp>
      <p:sp>
        <p:nvSpPr>
          <p:cNvPr id="7" name="矩形 6"/>
          <p:cNvSpPr/>
          <p:nvPr/>
        </p:nvSpPr>
        <p:spPr>
          <a:xfrm>
            <a:off x="2211705" y="1452245"/>
            <a:ext cx="7768590" cy="370649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2539365" y="4132580"/>
            <a:ext cx="7099300" cy="183515"/>
          </a:xfrm>
          <a:prstGeom prst="rect">
            <a:avLst/>
          </a:prstGeom>
          <a:noFill/>
        </p:spPr>
        <p:txBody>
          <a:bodyPr wrap="square" rtlCol="0">
            <a:spAutoFit/>
          </a:bodyPr>
          <a:lstStyle/>
          <a:p>
            <a:pPr algn="dist"/>
            <a:r>
              <a:rPr lang="en-US" altLang="zh-CN" sz="600" dirty="0">
                <a:solidFill>
                  <a:schemeClr val="bg1"/>
                </a:solidFill>
                <a:cs typeface="+mn-ea"/>
                <a:sym typeface="+mn-lt"/>
              </a:rPr>
              <a:t>A SIMPLE AND NICE TEMPLATE HOPE YOU LIKE BY VITO RAY</a:t>
            </a:r>
            <a:endParaRPr lang="en-US" altLang="zh-CN" sz="600" dirty="0">
              <a:solidFill>
                <a:schemeClr val="bg1"/>
              </a:solidFill>
              <a:cs typeface="+mn-ea"/>
              <a:sym typeface="+mn-lt"/>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背景引入</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529869" y="1719910"/>
            <a:ext cx="7187265" cy="4575175"/>
          </a:xfrm>
          <a:prstGeom prst="rect">
            <a:avLst/>
          </a:prstGeom>
          <a:noFill/>
        </p:spPr>
        <p:txBody>
          <a:bodyPr wrap="square" rtlCol="0">
            <a:spAutoFit/>
          </a:bodyPr>
          <a:lstStyle/>
          <a:p>
            <a:pPr indent="457200" defTabSz="412750" eaLnBrk="0" fontAlgn="base" hangingPunct="0">
              <a:lnSpc>
                <a:spcPct val="180000"/>
              </a:lnSpc>
              <a:spcBef>
                <a:spcPct val="0"/>
              </a:spcBef>
              <a:spcAft>
                <a:spcPct val="0"/>
              </a:spcAft>
              <a:defRPr/>
            </a:pPr>
            <a:r>
              <a:rPr lang="en-US" altLang="zh-CN" dirty="0">
                <a:solidFill>
                  <a:srgbClr val="292829"/>
                </a:solidFill>
                <a:cs typeface="+mn-ea"/>
                <a:sym typeface="+mn-lt"/>
              </a:rPr>
              <a:t>miRNA</a:t>
            </a:r>
            <a:r>
              <a:rPr lang="zh-CN" altLang="en-US" dirty="0">
                <a:solidFill>
                  <a:srgbClr val="292829"/>
                </a:solidFill>
                <a:cs typeface="+mn-ea"/>
                <a:sym typeface="+mn-lt"/>
              </a:rPr>
              <a:t>在细胞凋亡、分化和发展等生物过程中发挥着重要作用，但是传统的</a:t>
            </a:r>
            <a:r>
              <a:rPr lang="en-US" altLang="zh-CN" dirty="0">
                <a:solidFill>
                  <a:srgbClr val="292829"/>
                </a:solidFill>
                <a:cs typeface="+mn-ea"/>
                <a:sym typeface="+mn-lt"/>
              </a:rPr>
              <a:t>MDA(Mico RNA-Disease-Association)</a:t>
            </a:r>
            <a:r>
              <a:rPr lang="zh-CN" altLang="en-US" dirty="0">
                <a:solidFill>
                  <a:srgbClr val="292829"/>
                </a:solidFill>
                <a:cs typeface="+mn-ea"/>
                <a:sym typeface="+mn-lt"/>
              </a:rPr>
              <a:t>实验方法通常是准确但低效的，并且耗时又昂贵。</a:t>
            </a:r>
            <a:endParaRPr lang="en-US" altLang="zh-CN"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indent="457200" defTabSz="412750" eaLnBrk="0" fontAlgn="base" hangingPunct="0">
              <a:lnSpc>
                <a:spcPct val="180000"/>
              </a:lnSpc>
              <a:spcBef>
                <a:spcPct val="0"/>
              </a:spcBef>
              <a:spcAft>
                <a:spcPct val="0"/>
              </a:spcAft>
              <a:defRPr/>
            </a:pPr>
            <a:r>
              <a:rPr lang="zh-CN" altLang="en-US" dirty="0">
                <a:solidFill>
                  <a:srgbClr val="292829"/>
                </a:solidFill>
                <a:cs typeface="+mn-ea"/>
                <a:sym typeface="+mn-lt"/>
              </a:rPr>
              <a:t>以往的方法很少从整体的角度出发，只关注孤立的</a:t>
            </a:r>
            <a:r>
              <a:rPr lang="en-US" altLang="zh-CN" dirty="0">
                <a:solidFill>
                  <a:srgbClr val="292829"/>
                </a:solidFill>
                <a:cs typeface="+mn-ea"/>
                <a:sym typeface="+mn-lt"/>
              </a:rPr>
              <a:t>miRNA</a:t>
            </a:r>
            <a:r>
              <a:rPr lang="zh-CN" altLang="en-US" dirty="0">
                <a:solidFill>
                  <a:srgbClr val="292829"/>
                </a:solidFill>
                <a:cs typeface="+mn-ea"/>
                <a:sym typeface="+mn-lt"/>
              </a:rPr>
              <a:t>和疾病对象，从而忽略了人类细胞会负责多种关系。本文先通过不同中介物质构建了</a:t>
            </a:r>
            <a:r>
              <a:rPr lang="en-US" altLang="zh-CN" dirty="0">
                <a:solidFill>
                  <a:srgbClr val="292829"/>
                </a:solidFill>
                <a:cs typeface="+mn-ea"/>
                <a:sym typeface="+mn-lt"/>
              </a:rPr>
              <a:t>RNA-</a:t>
            </a:r>
            <a:r>
              <a:rPr lang="zh-CN" altLang="en-US" dirty="0">
                <a:solidFill>
                  <a:srgbClr val="292829"/>
                </a:solidFill>
                <a:cs typeface="+mn-ea"/>
                <a:sym typeface="+mn-lt"/>
              </a:rPr>
              <a:t>疾病的</a:t>
            </a:r>
            <a:r>
              <a:rPr lang="zh-CN" altLang="en-US" b="1" u="sng" dirty="0">
                <a:solidFill>
                  <a:schemeClr val="accent1"/>
                </a:solidFill>
                <a:cs typeface="+mn-ea"/>
                <a:sym typeface="+mn-lt"/>
              </a:rPr>
              <a:t>多视图</a:t>
            </a:r>
            <a:r>
              <a:rPr lang="zh-CN" altLang="en-US" dirty="0">
                <a:solidFill>
                  <a:srgbClr val="292829"/>
                </a:solidFill>
                <a:cs typeface="+mn-ea"/>
                <a:sym typeface="+mn-lt"/>
              </a:rPr>
              <a:t>，然后用图注意力神经网络学习每个视图的</a:t>
            </a:r>
            <a:r>
              <a:rPr lang="en-US" altLang="zh-CN" dirty="0">
                <a:solidFill>
                  <a:srgbClr val="292829"/>
                </a:solidFill>
                <a:cs typeface="+mn-ea"/>
                <a:sym typeface="+mn-lt"/>
              </a:rPr>
              <a:t>miRNA</a:t>
            </a:r>
            <a:r>
              <a:rPr lang="zh-CN" altLang="en-US" dirty="0">
                <a:solidFill>
                  <a:srgbClr val="292829"/>
                </a:solidFill>
                <a:cs typeface="+mn-ea"/>
                <a:sym typeface="+mn-lt"/>
              </a:rPr>
              <a:t>和疾病的图拓扑特征，用</a:t>
            </a:r>
            <a:r>
              <a:rPr lang="zh-CN" altLang="en-US" b="1" u="sng" dirty="0">
                <a:solidFill>
                  <a:schemeClr val="accent1"/>
                </a:solidFill>
                <a:cs typeface="+mn-ea"/>
                <a:sym typeface="+mn-lt"/>
              </a:rPr>
              <a:t>多尺度特征融合</a:t>
            </a:r>
            <a:r>
              <a:rPr lang="zh-CN" altLang="en-US" dirty="0">
                <a:solidFill>
                  <a:srgbClr val="292829"/>
                </a:solidFill>
                <a:cs typeface="+mn-ea"/>
                <a:sym typeface="+mn-lt"/>
              </a:rPr>
              <a:t>模块优化，同时</a:t>
            </a:r>
            <a:r>
              <a:rPr lang="zh-CN" dirty="0">
                <a:solidFill>
                  <a:srgbClr val="292829"/>
                </a:solidFill>
                <a:cs typeface="+mn-ea"/>
                <a:sym typeface="+mn-lt"/>
              </a:rPr>
              <a:t>引入</a:t>
            </a:r>
            <a:r>
              <a:rPr lang="zh-CN" altLang="en-US" dirty="0">
                <a:solidFill>
                  <a:srgbClr val="292829"/>
                </a:solidFill>
                <a:cs typeface="+mn-ea"/>
                <a:sym typeface="+mn-lt"/>
              </a:rPr>
              <a:t>先验属性知识</a:t>
            </a:r>
            <a:r>
              <a:rPr lang="zh-CN" altLang="en-US" b="1" u="sng" dirty="0">
                <a:solidFill>
                  <a:schemeClr val="accent6"/>
                </a:solidFill>
                <a:cs typeface="+mn-ea"/>
                <a:sym typeface="+mn-lt"/>
              </a:rPr>
              <a:t>解决了冷启动问题</a:t>
            </a:r>
            <a:r>
              <a:rPr lang="zh-CN" altLang="en-US" dirty="0">
                <a:solidFill>
                  <a:srgbClr val="292829"/>
                </a:solidFill>
                <a:cs typeface="+mn-ea"/>
                <a:sym typeface="+mn-lt"/>
              </a:rPr>
              <a:t>。</a:t>
            </a:r>
            <a:endParaRPr lang="zh-CN" altLang="en-US" dirty="0">
              <a:solidFill>
                <a:srgbClr val="292829"/>
              </a:solidFill>
              <a:cs typeface="+mn-ea"/>
              <a:sym typeface="+mn-lt"/>
            </a:endParaRPr>
          </a:p>
        </p:txBody>
      </p:sp>
      <p:pic>
        <p:nvPicPr>
          <p:cNvPr id="14" name="图片 13"/>
          <p:cNvPicPr>
            <a:picLocks noChangeAspect="1"/>
          </p:cNvPicPr>
          <p:nvPr/>
        </p:nvPicPr>
        <p:blipFill>
          <a:blip r:embed="rId1"/>
          <a:stretch>
            <a:fillRect/>
          </a:stretch>
        </p:blipFill>
        <p:spPr>
          <a:xfrm>
            <a:off x="7938135" y="565785"/>
            <a:ext cx="3975735" cy="5216525"/>
          </a:xfrm>
          <a:prstGeom prst="rect">
            <a:avLst/>
          </a:prstGeom>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3" name="表格 2"/>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30780"/>
                <a:gridCol w="2443480"/>
                <a:gridCol w="2437130"/>
                <a:gridCol w="2437130"/>
                <a:gridCol w="2437130"/>
              </a:tblGrid>
              <a:tr h="365760">
                <a:tc>
                  <a:txBody>
                    <a:bodyPr/>
                    <a:p>
                      <a:pPr algn="ctr">
                        <a:buNone/>
                      </a:pPr>
                      <a:r>
                        <a:rPr lang="zh-CN" altLang="en-US"/>
                        <a:t>背景引入</a:t>
                      </a:r>
                      <a:endParaRPr lang="zh-CN" altLang="en-US"/>
                    </a:p>
                  </a:txBody>
                  <a:tcPr anchor="ctr" anchorCtr="0"/>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背景引入</a:t>
            </a:r>
            <a:endParaRPr lang="en-US" altLang="zh-CN" sz="3600" b="1" dirty="0">
              <a:solidFill>
                <a:schemeClr val="accent1">
                  <a:lumMod val="50000"/>
                </a:schemeClr>
              </a:solidFill>
              <a:effectLst/>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pic>
        <p:nvPicPr>
          <p:cNvPr id="3" name="图片 2" descr="屏幕截图 2024-10-16 135524"/>
          <p:cNvPicPr>
            <a:picLocks noChangeAspect="1"/>
          </p:cNvPicPr>
          <p:nvPr/>
        </p:nvPicPr>
        <p:blipFill>
          <a:blip r:embed="rId1"/>
          <a:stretch>
            <a:fillRect/>
          </a:stretch>
        </p:blipFill>
        <p:spPr>
          <a:xfrm>
            <a:off x="480060" y="1417955"/>
            <a:ext cx="7112000" cy="2881630"/>
          </a:xfrm>
          <a:prstGeom prst="rect">
            <a:avLst/>
          </a:prstGeom>
        </p:spPr>
      </p:pic>
      <p:pic>
        <p:nvPicPr>
          <p:cNvPr id="4" name="图片 3" descr="屏幕截图 2024-10-16 135548"/>
          <p:cNvPicPr>
            <a:picLocks noChangeAspect="1"/>
          </p:cNvPicPr>
          <p:nvPr/>
        </p:nvPicPr>
        <p:blipFill>
          <a:blip r:embed="rId2"/>
          <a:stretch>
            <a:fillRect/>
          </a:stretch>
        </p:blipFill>
        <p:spPr>
          <a:xfrm>
            <a:off x="6985" y="3429000"/>
            <a:ext cx="8034655" cy="3478530"/>
          </a:xfrm>
          <a:prstGeom prst="rect">
            <a:avLst/>
          </a:prstGeom>
        </p:spPr>
      </p:pic>
      <p:sp>
        <p:nvSpPr>
          <p:cNvPr id="5" name="文本框 4"/>
          <p:cNvSpPr txBox="1"/>
          <p:nvPr/>
        </p:nvSpPr>
        <p:spPr>
          <a:xfrm>
            <a:off x="8124825" y="2440305"/>
            <a:ext cx="4064000" cy="2030095"/>
          </a:xfrm>
          <a:prstGeom prst="rect">
            <a:avLst/>
          </a:prstGeom>
          <a:noFill/>
        </p:spPr>
        <p:txBody>
          <a:bodyPr wrap="square" rtlCol="0">
            <a:spAutoFit/>
          </a:bodyPr>
          <a:p>
            <a:r>
              <a:rPr lang="zh-CN" altLang="en-US"/>
              <a:t>2024年诺贝尔生理学或医学奖授予Victor Ambros和Gary Ruvkun，</a:t>
            </a:r>
            <a:endParaRPr lang="zh-CN" altLang="en-US"/>
          </a:p>
          <a:p>
            <a:r>
              <a:rPr lang="zh-CN" altLang="en-US"/>
              <a:t>以表彰他们“发现microRNA及其在转录后基因调控中的作用”</a:t>
            </a:r>
            <a:endParaRPr lang="zh-CN" altLang="en-US"/>
          </a:p>
          <a:p>
            <a:endParaRPr lang="zh-CN" altLang="en-US"/>
          </a:p>
          <a:p>
            <a:r>
              <a:rPr lang="zh-CN" altLang="en-US"/>
              <a:t>microRNA是一类新的微小RNA分子，在基因调控中起着至关重要的作用。</a:t>
            </a:r>
            <a:endParaRPr lang="zh-CN" altLang="en-US"/>
          </a:p>
        </p:txBody>
      </p:sp>
      <p:graphicFrame>
        <p:nvGraphicFramePr>
          <p:cNvPr id="6" name="表格 5"/>
          <p:cNvGraphicFramePr/>
          <p:nvPr>
            <p:custDataLst>
              <p:tags r:id="rId3"/>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30780"/>
                <a:gridCol w="2443480"/>
                <a:gridCol w="2437130"/>
                <a:gridCol w="2437130"/>
                <a:gridCol w="2437130"/>
              </a:tblGrid>
              <a:tr h="365760">
                <a:tc>
                  <a:txBody>
                    <a:bodyPr/>
                    <a:p>
                      <a:pPr algn="ctr">
                        <a:buNone/>
                      </a:pPr>
                      <a:r>
                        <a:rPr lang="zh-CN" altLang="en-US"/>
                        <a:t>背景引入</a:t>
                      </a:r>
                      <a:endParaRPr lang="zh-CN" altLang="en-US"/>
                    </a:p>
                  </a:txBody>
                  <a:tcPr anchor="ctr" anchorCtr="0"/>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相关工作</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534670" y="1456055"/>
            <a:ext cx="9151620" cy="4477385"/>
          </a:xfrm>
          <a:prstGeom prst="rect">
            <a:avLst/>
          </a:prstGeom>
          <a:noFill/>
        </p:spPr>
        <p:txBody>
          <a:bodyPr wrap="square" rtlCol="0">
            <a:spAutoFit/>
          </a:bodyPr>
          <a:lstStyle/>
          <a:p>
            <a:pPr indent="0" defTabSz="412750" eaLnBrk="0" fontAlgn="base" hangingPunct="0">
              <a:lnSpc>
                <a:spcPts val="2280"/>
              </a:lnSpc>
              <a:spcBef>
                <a:spcPct val="0"/>
              </a:spcBef>
              <a:spcAft>
                <a:spcPct val="0"/>
              </a:spcAft>
              <a:defRPr/>
            </a:pPr>
            <a:r>
              <a:rPr lang="en-US" altLang="zh-CN" sz="2000" b="1" u="sng" dirty="0">
                <a:solidFill>
                  <a:srgbClr val="292829"/>
                </a:solidFill>
                <a:cs typeface="+mn-ea"/>
                <a:sym typeface="+mn-lt"/>
              </a:rPr>
              <a:t>MHGTMDA: </a:t>
            </a:r>
            <a:r>
              <a:rPr lang="en-US" altLang="zh-CN" sz="1600" b="1" u="sng" dirty="0">
                <a:solidFill>
                  <a:schemeClr val="accent1"/>
                </a:solidFill>
                <a:effectLst>
                  <a:outerShdw blurRad="38100" dist="25400" dir="5400000" algn="ctr" rotWithShape="0">
                    <a:srgbClr val="6E747A">
                      <a:alpha val="43000"/>
                    </a:srgbClr>
                  </a:outerShdw>
                </a:effectLst>
                <a:cs typeface="+mn-ea"/>
                <a:sym typeface="+mn-lt"/>
              </a:rPr>
              <a:t>Molecular Heterogeneous Graph Transformer</a:t>
            </a:r>
            <a:r>
              <a:rPr lang="en-US" altLang="zh-CN" sz="1600" b="1" u="sng" dirty="0">
                <a:solidFill>
                  <a:srgbClr val="292829"/>
                </a:solidFill>
                <a:cs typeface="+mn-ea"/>
                <a:sym typeface="+mn-lt"/>
              </a:rPr>
              <a:t> based on biological entity graph for miRNA-disease associations prediction</a:t>
            </a:r>
            <a:endParaRPr lang="en-US" altLang="zh-CN" sz="1600" b="1" u="sng" dirty="0">
              <a:solidFill>
                <a:srgbClr val="292829"/>
              </a:solidFill>
              <a:cs typeface="+mn-ea"/>
              <a:sym typeface="+mn-lt"/>
            </a:endParaRPr>
          </a:p>
          <a:p>
            <a:pPr indent="0" defTabSz="412750" eaLnBrk="0" fontAlgn="base" hangingPunct="0">
              <a:lnSpc>
                <a:spcPts val="2280"/>
              </a:lnSpc>
              <a:spcBef>
                <a:spcPct val="0"/>
              </a:spcBef>
              <a:spcAft>
                <a:spcPct val="0"/>
              </a:spcAft>
              <a:defRPr/>
            </a:pPr>
            <a:r>
              <a:rPr lang="zh-CN" altLang="en-US" sz="2000" b="1" dirty="0">
                <a:solidFill>
                  <a:srgbClr val="292829"/>
                </a:solidFill>
                <a:cs typeface="+mn-ea"/>
                <a:sym typeface="+mn-lt"/>
              </a:rPr>
              <a:t>基于生物实体图的分子异质图变换器预测</a:t>
            </a:r>
            <a:r>
              <a:rPr lang="en-US" altLang="zh-CN" sz="2000" b="1" dirty="0">
                <a:solidFill>
                  <a:srgbClr val="292829"/>
                </a:solidFill>
                <a:cs typeface="+mn-ea"/>
                <a:sym typeface="+mn-lt"/>
              </a:rPr>
              <a:t>miRNA-</a:t>
            </a:r>
            <a:r>
              <a:rPr lang="zh-CN" altLang="en-US" sz="2000" b="1" dirty="0">
                <a:solidFill>
                  <a:srgbClr val="292829"/>
                </a:solidFill>
                <a:cs typeface="+mn-ea"/>
                <a:sym typeface="+mn-lt"/>
              </a:rPr>
              <a:t>疾病关联</a:t>
            </a: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en-US" altLang="zh-CN" sz="2000" b="1" dirty="0">
                <a:solidFill>
                  <a:srgbClr val="292829"/>
                </a:solidFill>
                <a:cs typeface="+mn-ea"/>
                <a:sym typeface="+mn-lt"/>
              </a:rPr>
              <a:t>AMHMDA:</a:t>
            </a:r>
            <a:r>
              <a:rPr lang="en-US" altLang="zh-CN" sz="1600" b="1" dirty="0">
                <a:solidFill>
                  <a:srgbClr val="292829"/>
                </a:solidFill>
                <a:cs typeface="+mn-ea"/>
                <a:sym typeface="+mn-lt"/>
              </a:rPr>
              <a:t> </a:t>
            </a:r>
            <a:r>
              <a:rPr lang="en-US" altLang="zh-CN" sz="1600" b="1" dirty="0">
                <a:solidFill>
                  <a:schemeClr val="accent1"/>
                </a:solidFill>
                <a:effectLst>
                  <a:outerShdw blurRad="38100" dist="25400" dir="5400000" algn="ctr" rotWithShape="0">
                    <a:srgbClr val="6E747A">
                      <a:alpha val="43000"/>
                    </a:srgbClr>
                  </a:outerShdw>
                </a:effectLst>
                <a:cs typeface="+mn-ea"/>
                <a:sym typeface="+mn-lt"/>
              </a:rPr>
              <a:t>Attention aware Multi-view similarity networks and Hypergraph learning</a:t>
            </a:r>
            <a:r>
              <a:rPr lang="en-US" altLang="zh-CN" sz="1600" b="1" dirty="0">
                <a:solidFill>
                  <a:srgbClr val="292829"/>
                </a:solidFill>
                <a:cs typeface="+mn-ea"/>
                <a:sym typeface="+mn-lt"/>
              </a:rPr>
              <a:t> for MiRNA–Disease Associations identification </a:t>
            </a:r>
            <a:endParaRPr lang="en-US" altLang="zh-CN" sz="16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zh-CN" altLang="en-US" sz="2000" b="1" dirty="0">
                <a:solidFill>
                  <a:srgbClr val="292829"/>
                </a:solidFill>
                <a:cs typeface="+mn-ea"/>
                <a:sym typeface="+mn-lt"/>
              </a:rPr>
              <a:t>注意力感知的</a:t>
            </a:r>
            <a:r>
              <a:rPr lang="zh-CN" altLang="en-US" sz="2000" b="1" dirty="0">
                <a:solidFill>
                  <a:schemeClr val="accent1"/>
                </a:solidFill>
                <a:cs typeface="+mn-ea"/>
                <a:sym typeface="+mn-lt"/>
              </a:rPr>
              <a:t>多视图相似网络</a:t>
            </a:r>
            <a:r>
              <a:rPr lang="zh-CN" altLang="en-US" sz="2000" b="1" dirty="0">
                <a:solidFill>
                  <a:srgbClr val="292829"/>
                </a:solidFill>
                <a:cs typeface="+mn-ea"/>
                <a:sym typeface="+mn-lt"/>
              </a:rPr>
              <a:t>和异质图学习预测</a:t>
            </a:r>
            <a:r>
              <a:rPr lang="en-US" altLang="zh-CN" sz="2000" b="1" dirty="0">
                <a:solidFill>
                  <a:srgbClr val="292829"/>
                </a:solidFill>
                <a:cs typeface="+mn-ea"/>
                <a:sym typeface="+mn-lt"/>
              </a:rPr>
              <a:t>miRNA-</a:t>
            </a:r>
            <a:r>
              <a:rPr lang="zh-CN" altLang="en-US" sz="2000" b="1" dirty="0">
                <a:solidFill>
                  <a:srgbClr val="292829"/>
                </a:solidFill>
                <a:cs typeface="+mn-ea"/>
                <a:sym typeface="+mn-lt"/>
              </a:rPr>
              <a:t>疾病关联</a:t>
            </a: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en-US" altLang="zh-CN" sz="2000" b="1" dirty="0">
                <a:solidFill>
                  <a:srgbClr val="292829"/>
                </a:solidFill>
                <a:cs typeface="+mn-ea"/>
                <a:sym typeface="+mn-lt"/>
              </a:rPr>
              <a:t>HGANMDA</a:t>
            </a:r>
            <a:r>
              <a:rPr lang="zh-CN" altLang="en-US" sz="2000" b="1" dirty="0">
                <a:solidFill>
                  <a:srgbClr val="292829"/>
                </a:solidFill>
                <a:cs typeface="+mn-ea"/>
                <a:sym typeface="+mn-lt"/>
              </a:rPr>
              <a:t>：</a:t>
            </a:r>
            <a:r>
              <a:rPr lang="en-US" altLang="zh-CN" sz="1600" b="1" dirty="0">
                <a:solidFill>
                  <a:schemeClr val="accent1"/>
                </a:solidFill>
                <a:effectLst>
                  <a:outerShdw blurRad="38100" dist="25400" dir="5400000" algn="ctr" rotWithShape="0">
                    <a:srgbClr val="6E747A">
                      <a:alpha val="43000"/>
                    </a:srgbClr>
                  </a:outerShdw>
                </a:effectLst>
                <a:cs typeface="+mn-ea"/>
                <a:sym typeface="+mn-lt"/>
              </a:rPr>
              <a:t>Hierarchical Graph Attention Network</a:t>
            </a:r>
            <a:r>
              <a:rPr lang="en-US" altLang="zh-CN" sz="1600" b="1" dirty="0">
                <a:solidFill>
                  <a:srgbClr val="292829"/>
                </a:solidFill>
                <a:cs typeface="+mn-ea"/>
                <a:sym typeface="+mn-lt"/>
              </a:rPr>
              <a:t> for miRNA-disease association prediction</a:t>
            </a: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zh-CN" altLang="en-US" sz="2000" b="1" dirty="0">
                <a:solidFill>
                  <a:srgbClr val="292829"/>
                </a:solidFill>
                <a:cs typeface="+mn-ea"/>
                <a:sym typeface="+mn-lt"/>
              </a:rPr>
              <a:t>层次图注意力网络预测</a:t>
            </a:r>
            <a:r>
              <a:rPr lang="en-US" altLang="zh-CN" sz="2000" b="1" dirty="0">
                <a:solidFill>
                  <a:srgbClr val="292829"/>
                </a:solidFill>
                <a:cs typeface="+mn-ea"/>
                <a:sym typeface="+mn-lt"/>
              </a:rPr>
              <a:t>miRNA-</a:t>
            </a:r>
            <a:r>
              <a:rPr lang="zh-CN" altLang="en-US" sz="2000" b="1" dirty="0">
                <a:solidFill>
                  <a:srgbClr val="292829"/>
                </a:solidFill>
                <a:cs typeface="+mn-ea"/>
                <a:sym typeface="+mn-lt"/>
              </a:rPr>
              <a:t>疾病关联</a:t>
            </a: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endParaRPr lang="zh-CN" altLang="en-US" sz="20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en-US" altLang="zh-CN" sz="2000" b="1" dirty="0">
                <a:solidFill>
                  <a:srgbClr val="292829"/>
                </a:solidFill>
                <a:cs typeface="+mn-ea"/>
                <a:sym typeface="+mn-lt"/>
              </a:rPr>
              <a:t>NCMCMDA: </a:t>
            </a:r>
            <a:r>
              <a:rPr lang="en-US" altLang="zh-CN" sz="1600" b="1" dirty="0">
                <a:solidFill>
                  <a:srgbClr val="292829"/>
                </a:solidFill>
                <a:cs typeface="+mn-ea"/>
                <a:sym typeface="+mn-lt"/>
              </a:rPr>
              <a:t>miRNA–disease association prediction through </a:t>
            </a:r>
            <a:r>
              <a:rPr lang="en-US" altLang="zh-CN" sz="1600" b="1" dirty="0">
                <a:solidFill>
                  <a:schemeClr val="accent1"/>
                </a:solidFill>
                <a:effectLst>
                  <a:outerShdw blurRad="38100" dist="25400" dir="5400000" algn="ctr" rotWithShape="0">
                    <a:srgbClr val="6E747A">
                      <a:alpha val="43000"/>
                    </a:srgbClr>
                  </a:outerShdw>
                </a:effectLst>
                <a:cs typeface="+mn-ea"/>
                <a:sym typeface="+mn-lt"/>
              </a:rPr>
              <a:t>Neighborhood Constraint Matrix Completion</a:t>
            </a:r>
            <a:endParaRPr lang="en-US" altLang="zh-CN" sz="2000" b="1" dirty="0">
              <a:solidFill>
                <a:srgbClr val="292829"/>
              </a:solidFill>
              <a:cs typeface="+mn-ea"/>
              <a:sym typeface="+mn-lt"/>
            </a:endParaRPr>
          </a:p>
          <a:p>
            <a:pPr indent="0" defTabSz="412750" eaLnBrk="0" fontAlgn="base" hangingPunct="0">
              <a:lnSpc>
                <a:spcPts val="2280"/>
              </a:lnSpc>
              <a:spcBef>
                <a:spcPct val="0"/>
              </a:spcBef>
              <a:spcAft>
                <a:spcPct val="0"/>
              </a:spcAft>
              <a:defRPr/>
            </a:pPr>
            <a:r>
              <a:rPr lang="zh-CN" altLang="en-US" sz="2000" b="1" dirty="0">
                <a:solidFill>
                  <a:srgbClr val="292829"/>
                </a:solidFill>
                <a:cs typeface="+mn-ea"/>
                <a:sym typeface="+mn-lt"/>
              </a:rPr>
              <a:t>通过邻域约束矩阵补全预测</a:t>
            </a:r>
            <a:r>
              <a:rPr lang="en-US" altLang="zh-CN" sz="2000" b="1" dirty="0">
                <a:solidFill>
                  <a:srgbClr val="292829"/>
                </a:solidFill>
                <a:cs typeface="+mn-ea"/>
                <a:sym typeface="+mn-lt"/>
              </a:rPr>
              <a:t>miRNA-</a:t>
            </a:r>
            <a:r>
              <a:rPr lang="zh-CN" altLang="en-US" sz="2000" b="1" dirty="0">
                <a:solidFill>
                  <a:srgbClr val="292829"/>
                </a:solidFill>
                <a:cs typeface="+mn-ea"/>
                <a:sym typeface="+mn-lt"/>
              </a:rPr>
              <a:t>疾病关联</a:t>
            </a:r>
            <a:endParaRPr lang="zh-CN" altLang="en-US" sz="2000" b="1" dirty="0">
              <a:solidFill>
                <a:srgbClr val="292829"/>
              </a:solidFill>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3" name="表格 2"/>
          <p:cNvGraphicFramePr/>
          <p:nvPr>
            <p:custDataLst>
              <p:tags r:id="rId1"/>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bg1"/>
                          </a:solidFill>
                        </a:rPr>
                        <a:t>相关工作</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4" name="文本框 3"/>
          <p:cNvSpPr txBox="1"/>
          <p:nvPr/>
        </p:nvSpPr>
        <p:spPr>
          <a:xfrm>
            <a:off x="8877300" y="3186430"/>
            <a:ext cx="3474085" cy="368300"/>
          </a:xfrm>
          <a:prstGeom prst="rect">
            <a:avLst/>
          </a:prstGeom>
          <a:noFill/>
        </p:spPr>
        <p:txBody>
          <a:bodyPr wrap="square" rtlCol="0">
            <a:spAutoFit/>
          </a:bodyPr>
          <a:p>
            <a:r>
              <a:rPr lang="zh-CN" altLang="en-US">
                <a:solidFill>
                  <a:schemeClr val="accent1"/>
                </a:solidFill>
              </a:rPr>
              <a:t>它使用图卷积网络方法来输出</a:t>
            </a:r>
            <a:endParaRPr lang="zh-CN" altLang="en-US">
              <a:solidFill>
                <a:schemeClr val="accent1"/>
              </a:solidFill>
            </a:endParaRPr>
          </a:p>
        </p:txBody>
      </p:sp>
      <p:cxnSp>
        <p:nvCxnSpPr>
          <p:cNvPr id="5" name="直接箭头连接符 4"/>
          <p:cNvCxnSpPr>
            <a:stCxn id="4" idx="1"/>
          </p:cNvCxnSpPr>
          <p:nvPr/>
        </p:nvCxnSpPr>
        <p:spPr>
          <a:xfrm flipH="1" flipV="1">
            <a:off x="7437120" y="3048635"/>
            <a:ext cx="1440180" cy="321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相关工作</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534670" y="1456055"/>
            <a:ext cx="4780915" cy="628650"/>
          </a:xfrm>
          <a:prstGeom prst="rect">
            <a:avLst/>
          </a:prstGeom>
          <a:noFill/>
        </p:spPr>
        <p:txBody>
          <a:bodyPr wrap="square" rtlCol="0">
            <a:noAutofit/>
          </a:bodyPr>
          <a:lstStyle/>
          <a:p>
            <a:pPr indent="0" algn="ctr" defTabSz="412750" eaLnBrk="0" fontAlgn="base" hangingPunct="0">
              <a:lnSpc>
                <a:spcPts val="2280"/>
              </a:lnSpc>
              <a:spcBef>
                <a:spcPct val="0"/>
              </a:spcBef>
              <a:spcAft>
                <a:spcPct val="0"/>
              </a:spcAft>
              <a:defRPr/>
            </a:pPr>
            <a:r>
              <a:rPr lang="en-US" altLang="zh-CN" sz="2000" b="1" u="sng" dirty="0">
                <a:solidFill>
                  <a:srgbClr val="292829"/>
                </a:solidFill>
                <a:cs typeface="+mn-ea"/>
                <a:sym typeface="+mn-lt"/>
              </a:rPr>
              <a:t>MHGTMDA(2024.3 MTNA)</a:t>
            </a:r>
            <a:endParaRPr lang="zh-CN" altLang="en-US" sz="2000" b="1" dirty="0">
              <a:solidFill>
                <a:srgbClr val="292829"/>
              </a:solidFill>
              <a:cs typeface="+mn-ea"/>
              <a:sym typeface="+mn-lt"/>
            </a:endParaRPr>
          </a:p>
          <a:p>
            <a:pPr indent="0" algn="ctr" defTabSz="412750" eaLnBrk="0" fontAlgn="base" hangingPunct="0">
              <a:lnSpc>
                <a:spcPts val="2280"/>
              </a:lnSpc>
              <a:spcBef>
                <a:spcPct val="0"/>
              </a:spcBef>
              <a:spcAft>
                <a:spcPct val="0"/>
              </a:spcAft>
              <a:defRPr/>
            </a:pPr>
            <a:endParaRPr lang="zh-CN" altLang="en-US" sz="2000" b="1" dirty="0">
              <a:solidFill>
                <a:srgbClr val="292829"/>
              </a:solidFill>
              <a:cs typeface="+mn-ea"/>
              <a:sym typeface="+mn-lt"/>
            </a:endParaRPr>
          </a:p>
        </p:txBody>
      </p:sp>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3" name="表格 2"/>
          <p:cNvGraphicFramePr/>
          <p:nvPr>
            <p:custDataLst>
              <p:tags r:id="rId1"/>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bg1"/>
                          </a:solidFill>
                        </a:rPr>
                        <a:t>相关工作</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模型架构</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pic>
        <p:nvPicPr>
          <p:cNvPr id="4" name="图片 3"/>
          <p:cNvPicPr>
            <a:picLocks noChangeAspect="1"/>
          </p:cNvPicPr>
          <p:nvPr/>
        </p:nvPicPr>
        <p:blipFill>
          <a:blip r:embed="rId2"/>
          <a:stretch>
            <a:fillRect/>
          </a:stretch>
        </p:blipFill>
        <p:spPr>
          <a:xfrm>
            <a:off x="764540" y="1807845"/>
            <a:ext cx="4771390" cy="4823460"/>
          </a:xfrm>
          <a:prstGeom prst="rect">
            <a:avLst/>
          </a:prstGeom>
        </p:spPr>
      </p:pic>
      <p:pic>
        <p:nvPicPr>
          <p:cNvPr id="5" name="图片 4" descr="模型结构"/>
          <p:cNvPicPr>
            <a:picLocks noChangeAspect="1"/>
          </p:cNvPicPr>
          <p:nvPr/>
        </p:nvPicPr>
        <p:blipFill>
          <a:blip r:embed="rId3"/>
          <a:srcRect r="12349" b="5491"/>
          <a:stretch>
            <a:fillRect/>
          </a:stretch>
        </p:blipFill>
        <p:spPr>
          <a:xfrm>
            <a:off x="5219700" y="671195"/>
            <a:ext cx="4838065" cy="6008370"/>
          </a:xfrm>
          <a:prstGeom prst="rect">
            <a:avLst/>
          </a:prstGeom>
        </p:spPr>
      </p:pic>
      <p:sp>
        <p:nvSpPr>
          <p:cNvPr id="7" name="文本框 6"/>
          <p:cNvSpPr txBox="1"/>
          <p:nvPr/>
        </p:nvSpPr>
        <p:spPr>
          <a:xfrm>
            <a:off x="10003155" y="3650615"/>
            <a:ext cx="4064000" cy="706755"/>
          </a:xfrm>
          <a:prstGeom prst="rect">
            <a:avLst/>
          </a:prstGeom>
          <a:noFill/>
        </p:spPr>
        <p:txBody>
          <a:bodyPr wrap="square" rtlCol="0">
            <a:spAutoFit/>
          </a:bodyPr>
          <a:p>
            <a:r>
              <a:rPr lang="en-US" altLang="zh-CN" sz="2000" b="1" u="sng" dirty="0">
                <a:solidFill>
                  <a:srgbClr val="292829"/>
                </a:solidFill>
                <a:cs typeface="+mn-ea"/>
              </a:rPr>
              <a:t>MUSCLE</a:t>
            </a:r>
            <a:endParaRPr lang="en-US" altLang="zh-CN" sz="2000" b="1" u="sng" dirty="0">
              <a:solidFill>
                <a:srgbClr val="292829"/>
              </a:solidFill>
              <a:cs typeface="+mn-ea"/>
            </a:endParaRPr>
          </a:p>
          <a:p>
            <a:r>
              <a:rPr lang="en-US" altLang="zh-CN" sz="2000" b="1" u="sng" dirty="0">
                <a:solidFill>
                  <a:srgbClr val="292829"/>
                </a:solidFill>
                <a:cs typeface="+mn-ea"/>
              </a:rPr>
              <a:t>(2024.5 BrBi)</a:t>
            </a:r>
            <a:endParaRPr lang="en-US" altLang="zh-CN" sz="2000" b="1" u="sng" dirty="0">
              <a:solidFill>
                <a:srgbClr val="292829"/>
              </a:solidFill>
              <a:cs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7" name="文本框 16"/>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模型结构</a:t>
            </a:r>
            <a:endParaRPr lang="en-US" altLang="zh-CN" sz="3600" b="1" dirty="0">
              <a:solidFill>
                <a:schemeClr val="accent1">
                  <a:lumMod val="50000"/>
                </a:schemeClr>
              </a:solidFill>
              <a:effectLst/>
              <a:cs typeface="+mn-ea"/>
              <a:sym typeface="+mn-lt"/>
            </a:endParaRPr>
          </a:p>
        </p:txBody>
      </p:sp>
      <p:pic>
        <p:nvPicPr>
          <p:cNvPr id="2" name="图片 1" descr="模型结构"/>
          <p:cNvPicPr>
            <a:picLocks noChangeAspect="1"/>
          </p:cNvPicPr>
          <p:nvPr/>
        </p:nvPicPr>
        <p:blipFill>
          <a:blip r:embed="rId1"/>
          <a:srcRect l="6172" r="17081" b="44311"/>
          <a:stretch>
            <a:fillRect/>
          </a:stretch>
        </p:blipFill>
        <p:spPr>
          <a:xfrm>
            <a:off x="610870" y="1649095"/>
            <a:ext cx="5333365" cy="4457065"/>
          </a:xfrm>
          <a:prstGeom prst="rect">
            <a:avLst/>
          </a:prstGeom>
        </p:spPr>
      </p:pic>
      <p:pic>
        <p:nvPicPr>
          <p:cNvPr id="3" name="图片 2" descr="模型结构"/>
          <p:cNvPicPr>
            <a:picLocks noChangeAspect="1"/>
          </p:cNvPicPr>
          <p:nvPr/>
        </p:nvPicPr>
        <p:blipFill>
          <a:blip r:embed="rId1"/>
          <a:srcRect l="6905" t="55848" r="10893" b="6586"/>
          <a:stretch>
            <a:fillRect/>
          </a:stretch>
        </p:blipFill>
        <p:spPr>
          <a:xfrm>
            <a:off x="5838825" y="1809750"/>
            <a:ext cx="6152515" cy="3237865"/>
          </a:xfrm>
          <a:prstGeom prst="rect">
            <a:avLst/>
          </a:prstGeom>
        </p:spPr>
      </p:pic>
      <p:sp>
        <p:nvSpPr>
          <p:cNvPr id="4" name="文本框 3"/>
          <p:cNvSpPr txBox="1"/>
          <p:nvPr/>
        </p:nvSpPr>
        <p:spPr>
          <a:xfrm>
            <a:off x="610870" y="2303145"/>
            <a:ext cx="406400" cy="1044575"/>
          </a:xfrm>
          <a:prstGeom prst="rect">
            <a:avLst/>
          </a:prstGeom>
          <a:noFill/>
        </p:spPr>
        <p:txBody>
          <a:bodyPr wrap="square" rtlCol="0">
            <a:noAutofit/>
          </a:bodyPr>
          <a:p>
            <a:r>
              <a:rPr lang="zh-CN" altLang="en-US"/>
              <a:t>数据集</a:t>
            </a:r>
            <a:endParaRPr lang="zh-CN" altLang="en-US"/>
          </a:p>
        </p:txBody>
      </p:sp>
      <p:sp>
        <p:nvSpPr>
          <p:cNvPr id="6" name="文本框 5"/>
          <p:cNvSpPr txBox="1"/>
          <p:nvPr/>
        </p:nvSpPr>
        <p:spPr>
          <a:xfrm>
            <a:off x="3385185" y="1300480"/>
            <a:ext cx="1335405" cy="368300"/>
          </a:xfrm>
          <a:prstGeom prst="rect">
            <a:avLst/>
          </a:prstGeom>
          <a:noFill/>
        </p:spPr>
        <p:txBody>
          <a:bodyPr wrap="square" rtlCol="0">
            <a:spAutoFit/>
          </a:bodyPr>
          <a:p>
            <a:r>
              <a:rPr lang="zh-CN" altLang="en-US"/>
              <a:t>特征提取</a:t>
            </a:r>
            <a:endParaRPr lang="zh-CN" altLang="en-US"/>
          </a:p>
        </p:txBody>
      </p:sp>
      <p:sp>
        <p:nvSpPr>
          <p:cNvPr id="7" name="文本框 6"/>
          <p:cNvSpPr txBox="1"/>
          <p:nvPr/>
        </p:nvSpPr>
        <p:spPr>
          <a:xfrm>
            <a:off x="1826895" y="6188710"/>
            <a:ext cx="3395345" cy="368300"/>
          </a:xfrm>
          <a:prstGeom prst="rect">
            <a:avLst/>
          </a:prstGeom>
          <a:noFill/>
        </p:spPr>
        <p:txBody>
          <a:bodyPr wrap="square" rtlCol="0">
            <a:spAutoFit/>
          </a:bodyPr>
          <a:p>
            <a:r>
              <a:rPr lang="zh-CN" altLang="en-US"/>
              <a:t>多视角异质图注意力网络</a:t>
            </a:r>
            <a:endParaRPr lang="zh-CN" altLang="en-US"/>
          </a:p>
        </p:txBody>
      </p:sp>
      <p:sp>
        <p:nvSpPr>
          <p:cNvPr id="8" name="文本框 7"/>
          <p:cNvSpPr txBox="1"/>
          <p:nvPr/>
        </p:nvSpPr>
        <p:spPr>
          <a:xfrm>
            <a:off x="7715885" y="1400810"/>
            <a:ext cx="2561590" cy="368300"/>
          </a:xfrm>
          <a:prstGeom prst="rect">
            <a:avLst/>
          </a:prstGeom>
          <a:noFill/>
        </p:spPr>
        <p:txBody>
          <a:bodyPr wrap="square" rtlCol="0">
            <a:spAutoFit/>
          </a:bodyPr>
          <a:p>
            <a:r>
              <a:rPr lang="zh-CN" altLang="en-US"/>
              <a:t>多尺度特征融合</a:t>
            </a:r>
            <a:endParaRPr lang="zh-CN" altLang="en-US"/>
          </a:p>
        </p:txBody>
      </p:sp>
      <p:sp>
        <p:nvSpPr>
          <p:cNvPr id="13" name="灯片编号占位符 12"/>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4" name="表格 13"/>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707379" y="1507573"/>
            <a:ext cx="5949951" cy="3415030"/>
          </a:xfrm>
          <a:prstGeom prst="rect">
            <a:avLst/>
          </a:prstGeom>
        </p:spPr>
        <p:txBody>
          <a:bodyPr wrap="square">
            <a:spAutoFit/>
          </a:bodyPr>
          <a:lstStyle/>
          <a:p>
            <a:pPr lvl="0" algn="ctr" fontAlgn="base">
              <a:lnSpc>
                <a:spcPct val="150000"/>
              </a:lnSpc>
              <a:spcBef>
                <a:spcPct val="0"/>
              </a:spcBef>
              <a:spcAft>
                <a:spcPct val="0"/>
              </a:spcAft>
            </a:pPr>
            <a:r>
              <a:rPr lang="zh-CN" altLang="en-US" b="1" dirty="0">
                <a:cs typeface="+mn-ea"/>
                <a:sym typeface="+mn-lt"/>
              </a:rPr>
              <a:t>数据集及其对应作用</a:t>
            </a:r>
            <a:endParaRPr lang="zh-CN" altLang="en-US" b="1" dirty="0">
              <a:cs typeface="+mn-ea"/>
              <a:sym typeface="+mn-lt"/>
            </a:endParaRPr>
          </a:p>
          <a:p>
            <a:pPr lvl="0" fontAlgn="base">
              <a:lnSpc>
                <a:spcPct val="150000"/>
              </a:lnSpc>
              <a:spcBef>
                <a:spcPct val="0"/>
              </a:spcBef>
              <a:spcAft>
                <a:spcPct val="0"/>
              </a:spcAft>
            </a:pPr>
            <a:r>
              <a:rPr lang="zh-CN" altLang="en-US" dirty="0">
                <a:cs typeface="+mn-ea"/>
                <a:sym typeface="+mn-lt"/>
              </a:rPr>
              <a:t>人类</a:t>
            </a:r>
            <a:r>
              <a:rPr lang="en-US" altLang="zh-CN" dirty="0">
                <a:cs typeface="+mn-ea"/>
                <a:sym typeface="+mn-lt"/>
              </a:rPr>
              <a:t>microRNA</a:t>
            </a:r>
            <a:r>
              <a:rPr lang="zh-CN" altLang="en-US" dirty="0">
                <a:cs typeface="+mn-ea"/>
                <a:sym typeface="+mn-lt"/>
              </a:rPr>
              <a:t>疾病数据库（</a:t>
            </a:r>
            <a:r>
              <a:rPr lang="en-US" altLang="zh-CN" dirty="0">
                <a:cs typeface="+mn-ea"/>
                <a:sym typeface="+mn-lt"/>
              </a:rPr>
              <a:t>HMDDv3.2</a:t>
            </a:r>
            <a:r>
              <a:rPr lang="zh-CN" altLang="en-US" dirty="0">
                <a:cs typeface="+mn-ea"/>
                <a:sym typeface="+mn-lt"/>
              </a:rPr>
              <a:t>）</a:t>
            </a:r>
            <a:r>
              <a:rPr lang="en-US" altLang="zh-CN" dirty="0">
                <a:cs typeface="+mn-ea"/>
                <a:sym typeface="+mn-lt"/>
              </a:rPr>
              <a:t>——MDA</a:t>
            </a:r>
            <a:endParaRPr lang="en-US" altLang="zh-CN" dirty="0">
              <a:cs typeface="+mn-ea"/>
              <a:sym typeface="+mn-lt"/>
            </a:endParaRPr>
          </a:p>
          <a:p>
            <a:pPr lvl="0" fontAlgn="base">
              <a:lnSpc>
                <a:spcPct val="150000"/>
              </a:lnSpc>
              <a:spcBef>
                <a:spcPct val="0"/>
              </a:spcBef>
              <a:spcAft>
                <a:spcPct val="0"/>
              </a:spcAft>
            </a:pPr>
            <a:endParaRPr lang="en-US" altLang="zh-CN" dirty="0">
              <a:cs typeface="+mn-ea"/>
              <a:sym typeface="+mn-lt"/>
            </a:endParaRPr>
          </a:p>
          <a:p>
            <a:pPr lvl="0" fontAlgn="base">
              <a:lnSpc>
                <a:spcPct val="150000"/>
              </a:lnSpc>
              <a:spcBef>
                <a:spcPct val="0"/>
              </a:spcBef>
              <a:spcAft>
                <a:spcPct val="0"/>
              </a:spcAft>
            </a:pPr>
            <a:r>
              <a:rPr lang="en-US" altLang="zh-CN" dirty="0" err="1">
                <a:cs typeface="+mn-ea"/>
                <a:sym typeface="+mn-lt"/>
              </a:rPr>
              <a:t>DrugBank</a:t>
            </a:r>
            <a:r>
              <a:rPr lang="zh-CN" altLang="en-US" dirty="0">
                <a:cs typeface="+mn-ea"/>
                <a:sym typeface="+mn-lt"/>
              </a:rPr>
              <a:t>数据库</a:t>
            </a:r>
            <a:r>
              <a:rPr lang="en-US" altLang="zh-CN" dirty="0">
                <a:cs typeface="+mn-ea"/>
                <a:sym typeface="+mn-lt"/>
              </a:rPr>
              <a:t>——miRNA-</a:t>
            </a:r>
            <a:r>
              <a:rPr lang="zh-CN" altLang="en-US" dirty="0">
                <a:cs typeface="+mn-ea"/>
                <a:sym typeface="+mn-lt"/>
              </a:rPr>
              <a:t>药物</a:t>
            </a:r>
            <a:r>
              <a:rPr lang="en-US" altLang="zh-CN" dirty="0">
                <a:cs typeface="+mn-ea"/>
                <a:sym typeface="+mn-lt"/>
              </a:rPr>
              <a:t>-</a:t>
            </a:r>
            <a:r>
              <a:rPr lang="zh-CN" altLang="en-US" dirty="0">
                <a:cs typeface="+mn-ea"/>
                <a:sym typeface="+mn-lt"/>
              </a:rPr>
              <a:t>疾病异质图</a:t>
            </a:r>
            <a:endParaRPr lang="zh-CN" altLang="en-US" dirty="0">
              <a:cs typeface="+mn-ea"/>
              <a:sym typeface="+mn-lt"/>
            </a:endParaRPr>
          </a:p>
          <a:p>
            <a:pPr lvl="0" fontAlgn="base">
              <a:lnSpc>
                <a:spcPct val="150000"/>
              </a:lnSpc>
              <a:spcBef>
                <a:spcPct val="0"/>
              </a:spcBef>
              <a:spcAft>
                <a:spcPct val="0"/>
              </a:spcAft>
            </a:pPr>
            <a:endParaRPr lang="en-US" altLang="zh-CN" dirty="0">
              <a:cs typeface="+mn-ea"/>
              <a:sym typeface="+mn-lt"/>
            </a:endParaRPr>
          </a:p>
          <a:p>
            <a:pPr lvl="0" fontAlgn="base">
              <a:lnSpc>
                <a:spcPct val="150000"/>
              </a:lnSpc>
              <a:spcBef>
                <a:spcPct val="0"/>
              </a:spcBef>
              <a:spcAft>
                <a:spcPct val="0"/>
              </a:spcAft>
            </a:pPr>
            <a:r>
              <a:rPr lang="zh-CN" altLang="en-US" dirty="0">
                <a:cs typeface="+mn-ea"/>
                <a:sym typeface="+mn-lt"/>
              </a:rPr>
              <a:t>美国国家医学图书馆数据库</a:t>
            </a:r>
            <a:r>
              <a:rPr lang="en-US" altLang="zh-CN" dirty="0">
                <a:cs typeface="+mn-ea"/>
                <a:sym typeface="+mn-lt"/>
              </a:rPr>
              <a:t>——miRNA-mRNA-</a:t>
            </a:r>
            <a:r>
              <a:rPr lang="zh-CN" altLang="en-US" dirty="0">
                <a:cs typeface="+mn-ea"/>
                <a:sym typeface="+mn-lt"/>
              </a:rPr>
              <a:t>疾病异质图</a:t>
            </a:r>
            <a:endParaRPr lang="zh-CN" altLang="en-US" dirty="0">
              <a:cs typeface="+mn-ea"/>
              <a:sym typeface="+mn-lt"/>
            </a:endParaRPr>
          </a:p>
          <a:p>
            <a:pPr lvl="0" fontAlgn="base">
              <a:lnSpc>
                <a:spcPct val="150000"/>
              </a:lnSpc>
              <a:spcBef>
                <a:spcPct val="0"/>
              </a:spcBef>
              <a:spcAft>
                <a:spcPct val="0"/>
              </a:spcAft>
            </a:pPr>
            <a:endParaRPr lang="en-US" altLang="zh-CN" dirty="0">
              <a:cs typeface="+mn-ea"/>
              <a:sym typeface="+mn-lt"/>
            </a:endParaRPr>
          </a:p>
          <a:p>
            <a:pPr lvl="0" fontAlgn="base">
              <a:lnSpc>
                <a:spcPct val="150000"/>
              </a:lnSpc>
              <a:spcBef>
                <a:spcPct val="0"/>
              </a:spcBef>
              <a:spcAft>
                <a:spcPct val="0"/>
              </a:spcAft>
            </a:pPr>
            <a:r>
              <a:rPr lang="en-US" altLang="zh-CN" dirty="0">
                <a:cs typeface="+mn-ea"/>
                <a:sym typeface="+mn-lt"/>
              </a:rPr>
              <a:t>NONCODE v5</a:t>
            </a:r>
            <a:r>
              <a:rPr lang="zh-CN" altLang="en-US" dirty="0">
                <a:cs typeface="+mn-ea"/>
                <a:sym typeface="+mn-lt"/>
              </a:rPr>
              <a:t>数据库</a:t>
            </a:r>
            <a:r>
              <a:rPr lang="en-US" altLang="zh-CN" dirty="0">
                <a:cs typeface="+mn-ea"/>
                <a:sym typeface="+mn-lt"/>
              </a:rPr>
              <a:t>——miRNA-lncRNA-</a:t>
            </a:r>
            <a:r>
              <a:rPr lang="zh-CN" altLang="en-US" dirty="0">
                <a:cs typeface="+mn-ea"/>
                <a:sym typeface="+mn-lt"/>
              </a:rPr>
              <a:t>疾病异质图</a:t>
            </a:r>
            <a:endParaRPr lang="en-US" altLang="zh-CN" dirty="0">
              <a:cs typeface="+mn-ea"/>
              <a:sym typeface="+mn-lt"/>
            </a:endParaRPr>
          </a:p>
        </p:txBody>
      </p:sp>
      <p:sp>
        <p:nvSpPr>
          <p:cNvPr id="15" name="文本框 14"/>
          <p:cNvSpPr txBox="1"/>
          <p:nvPr/>
        </p:nvSpPr>
        <p:spPr>
          <a:xfrm>
            <a:off x="534670" y="1506515"/>
            <a:ext cx="3814445" cy="461665"/>
          </a:xfrm>
          <a:prstGeom prst="rect">
            <a:avLst/>
          </a:prstGeom>
          <a:noFill/>
        </p:spPr>
        <p:txBody>
          <a:bodyPr wrap="square" rtlCol="0">
            <a:spAutoFit/>
          </a:bodyPr>
          <a:lstStyle/>
          <a:p>
            <a:r>
              <a:rPr lang="zh-CN" altLang="en-US" sz="2400" dirty="0">
                <a:solidFill>
                  <a:schemeClr val="accent1">
                    <a:lumMod val="50000"/>
                  </a:schemeClr>
                </a:solidFill>
                <a:cs typeface="+mn-ea"/>
                <a:sym typeface="+mn-lt"/>
              </a:rPr>
              <a:t>数据集</a:t>
            </a:r>
            <a:endParaRPr lang="zh-CN" altLang="en-US" sz="2400" dirty="0">
              <a:solidFill>
                <a:schemeClr val="accent1">
                  <a:lumMod val="50000"/>
                </a:schemeClr>
              </a:solidFill>
              <a:cs typeface="+mn-ea"/>
              <a:sym typeface="+mn-lt"/>
            </a:endParaRPr>
          </a:p>
        </p:txBody>
      </p:sp>
      <p:sp>
        <p:nvSpPr>
          <p:cNvPr id="17" name="文本框 16"/>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模型结构</a:t>
            </a:r>
            <a:endParaRPr lang="en-US" altLang="zh-CN" sz="3600" b="1" dirty="0">
              <a:solidFill>
                <a:schemeClr val="accent1">
                  <a:lumMod val="50000"/>
                </a:schemeClr>
              </a:solidFill>
              <a:effectLst/>
              <a:cs typeface="+mn-ea"/>
              <a:sym typeface="+mn-lt"/>
            </a:endParaRPr>
          </a:p>
        </p:txBody>
      </p:sp>
      <p:pic>
        <p:nvPicPr>
          <p:cNvPr id="20" name="图片 19" descr="屏幕截图 2024-10-07 151508"/>
          <p:cNvPicPr>
            <a:picLocks noChangeAspect="1"/>
          </p:cNvPicPr>
          <p:nvPr/>
        </p:nvPicPr>
        <p:blipFill>
          <a:blip r:embed="rId1"/>
          <a:stretch>
            <a:fillRect/>
          </a:stretch>
        </p:blipFill>
        <p:spPr>
          <a:xfrm>
            <a:off x="1702653" y="1506535"/>
            <a:ext cx="3236794" cy="4711107"/>
          </a:xfrm>
          <a:prstGeom prst="rect">
            <a:avLst/>
          </a:prstGeom>
        </p:spPr>
      </p:pic>
      <p:sp>
        <p:nvSpPr>
          <p:cNvPr id="2" name="灯片编号占位符 1"/>
          <p:cNvSpPr>
            <a:spLocks noGrp="1"/>
          </p:cNvSpPr>
          <p:nvPr>
            <p:ph type="sldNum" sz="quarter" idx="12"/>
          </p:nvPr>
        </p:nvSpPr>
        <p:spPr/>
        <p:txBody>
          <a:bodyPr/>
          <a:p>
            <a:fld id="{49AE70B2-8BF9-45C0-BB95-33D1B9D3A854}" type="slidenum">
              <a:rPr lang="zh-CN" altLang="en-US" smtClean="0"/>
            </a:fld>
            <a:endParaRPr lang="zh-CN" altLang="en-US"/>
          </a:p>
        </p:txBody>
      </p:sp>
      <p:graphicFrame>
        <p:nvGraphicFramePr>
          <p:cNvPr id="14" name="表格 13"/>
          <p:cNvGraphicFramePr/>
          <p:nvPr>
            <p:custDataLst>
              <p:tags r:id="rId2"/>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
        <p:nvSpPr>
          <p:cNvPr id="3" name="文本框 2"/>
          <p:cNvSpPr txBox="1"/>
          <p:nvPr/>
        </p:nvSpPr>
        <p:spPr>
          <a:xfrm>
            <a:off x="9719310" y="5294630"/>
            <a:ext cx="4064000" cy="368300"/>
          </a:xfrm>
          <a:prstGeom prst="rect">
            <a:avLst/>
          </a:prstGeom>
          <a:noFill/>
        </p:spPr>
        <p:txBody>
          <a:bodyPr wrap="square" rtlCol="0">
            <a:spAutoFit/>
          </a:bodyPr>
          <a:p>
            <a:r>
              <a:rPr lang="en-US" altLang="zh-CN"/>
              <a:t>Long non-coding RNA</a:t>
            </a:r>
            <a:endParaRPr lang="en-US" altLang="zh-CN"/>
          </a:p>
        </p:txBody>
      </p:sp>
      <p:cxnSp>
        <p:nvCxnSpPr>
          <p:cNvPr id="4" name="直接箭头连接符 3"/>
          <p:cNvCxnSpPr>
            <a:stCxn id="3" idx="1"/>
          </p:cNvCxnSpPr>
          <p:nvPr/>
        </p:nvCxnSpPr>
        <p:spPr>
          <a:xfrm flipH="1" flipV="1">
            <a:off x="9165590" y="4899660"/>
            <a:ext cx="553720" cy="5791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31" name="文本框 30"/>
          <p:cNvSpPr txBox="1"/>
          <p:nvPr/>
        </p:nvSpPr>
        <p:spPr>
          <a:xfrm>
            <a:off x="479977" y="860184"/>
            <a:ext cx="2032112" cy="646331"/>
          </a:xfrm>
          <a:prstGeom prst="rect">
            <a:avLst/>
          </a:prstGeom>
          <a:noFill/>
        </p:spPr>
        <p:txBody>
          <a:bodyPr wrap="square" rtlCol="0">
            <a:spAutoFit/>
          </a:bodyPr>
          <a:lstStyle/>
          <a:p>
            <a:r>
              <a:rPr lang="zh-CN" altLang="en-US" sz="3600" b="1" dirty="0">
                <a:solidFill>
                  <a:schemeClr val="accent1">
                    <a:lumMod val="50000"/>
                  </a:schemeClr>
                </a:solidFill>
                <a:cs typeface="+mn-ea"/>
                <a:sym typeface="+mn-lt"/>
              </a:rPr>
              <a:t>特征提取</a:t>
            </a:r>
            <a:endParaRPr lang="en-US" altLang="zh-CN" sz="3600" b="1" dirty="0">
              <a:solidFill>
                <a:schemeClr val="accent1">
                  <a:lumMod val="50000"/>
                </a:schemeClr>
              </a:solidFill>
              <a:effectLst/>
              <a:cs typeface="+mn-ea"/>
              <a:sym typeface="+mn-lt"/>
            </a:endParaRPr>
          </a:p>
        </p:txBody>
      </p:sp>
      <p:sp>
        <p:nvSpPr>
          <p:cNvPr id="6" name="文本框 5"/>
          <p:cNvSpPr txBox="1"/>
          <p:nvPr/>
        </p:nvSpPr>
        <p:spPr>
          <a:xfrm>
            <a:off x="480060" y="1649095"/>
            <a:ext cx="5833110" cy="4624070"/>
          </a:xfrm>
          <a:prstGeom prst="rect">
            <a:avLst/>
          </a:prstGeom>
          <a:noFill/>
        </p:spPr>
        <p:txBody>
          <a:bodyPr wrap="square" rtlCol="0">
            <a:noAutofit/>
          </a:bodyPr>
          <a:lstStyle/>
          <a:p>
            <a:pPr defTabSz="412750" eaLnBrk="0" fontAlgn="base" hangingPunct="0">
              <a:lnSpc>
                <a:spcPct val="180000"/>
              </a:lnSpc>
              <a:spcBef>
                <a:spcPct val="0"/>
              </a:spcBef>
              <a:spcAft>
                <a:spcPct val="0"/>
              </a:spcAft>
              <a:defRPr/>
            </a:pPr>
            <a:r>
              <a:rPr lang="en-US" altLang="zh-CN" sz="2000" b="1" dirty="0">
                <a:solidFill>
                  <a:srgbClr val="292829"/>
                </a:solidFill>
                <a:cs typeface="+mn-ea"/>
                <a:sym typeface="+mn-lt"/>
              </a:rPr>
              <a:t>1# miRNA </a:t>
            </a:r>
            <a:r>
              <a:rPr lang="zh-CN" altLang="en-US" sz="2000" b="1" dirty="0">
                <a:solidFill>
                  <a:srgbClr val="292829"/>
                </a:solidFill>
                <a:cs typeface="+mn-ea"/>
                <a:sym typeface="+mn-lt"/>
              </a:rPr>
              <a:t>的基于序列的属性特征</a:t>
            </a:r>
            <a:endParaRPr lang="en-US" altLang="zh-CN" sz="2000" b="1"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使用</a:t>
            </a:r>
            <a:r>
              <a:rPr lang="en-US" altLang="zh-CN" dirty="0">
                <a:solidFill>
                  <a:srgbClr val="292829"/>
                </a:solidFill>
                <a:cs typeface="+mn-ea"/>
                <a:sym typeface="+mn-lt"/>
              </a:rPr>
              <a:t>k-</a:t>
            </a:r>
            <a:r>
              <a:rPr lang="en-US" altLang="zh-CN" dirty="0" err="1">
                <a:solidFill>
                  <a:srgbClr val="292829"/>
                </a:solidFill>
                <a:cs typeface="+mn-ea"/>
                <a:sym typeface="+mn-lt"/>
              </a:rPr>
              <a:t>mer</a:t>
            </a:r>
            <a:r>
              <a:rPr lang="zh-CN" altLang="en-US" dirty="0">
                <a:solidFill>
                  <a:srgbClr val="292829"/>
                </a:solidFill>
                <a:cs typeface="+mn-ea"/>
                <a:sym typeface="+mn-lt"/>
              </a:rPr>
              <a:t>方法将其转换为向量，该方法将</a:t>
            </a:r>
            <a:r>
              <a:rPr lang="zh-CN" altLang="en-US" b="1" u="sng" dirty="0">
                <a:solidFill>
                  <a:schemeClr val="accent1"/>
                </a:solidFill>
                <a:cs typeface="+mn-ea"/>
                <a:sym typeface="+mn-lt"/>
              </a:rPr>
              <a:t>长度为</a:t>
            </a:r>
            <a:r>
              <a:rPr lang="en-US" altLang="zh-CN" b="1" u="sng" dirty="0">
                <a:solidFill>
                  <a:schemeClr val="accent1"/>
                </a:solidFill>
                <a:cs typeface="+mn-ea"/>
                <a:sym typeface="+mn-lt"/>
              </a:rPr>
              <a:t>L</a:t>
            </a:r>
            <a:r>
              <a:rPr lang="zh-CN" altLang="en-US" dirty="0">
                <a:solidFill>
                  <a:srgbClr val="292829"/>
                </a:solidFill>
                <a:cs typeface="+mn-ea"/>
                <a:sym typeface="+mn-lt"/>
              </a:rPr>
              <a:t>的序列划分为</a:t>
            </a:r>
            <a:r>
              <a:rPr lang="en-US" altLang="zh-CN" b="1" u="sng" dirty="0">
                <a:solidFill>
                  <a:schemeClr val="accent1"/>
                </a:solidFill>
                <a:cs typeface="+mn-ea"/>
                <a:sym typeface="+mn-lt"/>
              </a:rPr>
              <a:t>L-k+1</a:t>
            </a:r>
            <a:r>
              <a:rPr lang="zh-CN" altLang="en-US" b="1" u="sng" dirty="0">
                <a:solidFill>
                  <a:schemeClr val="accent1"/>
                </a:solidFill>
                <a:cs typeface="+mn-ea"/>
                <a:sym typeface="+mn-lt"/>
              </a:rPr>
              <a:t>个长度为</a:t>
            </a:r>
            <a:r>
              <a:rPr lang="en-US" altLang="zh-CN" b="1" u="sng" dirty="0">
                <a:solidFill>
                  <a:schemeClr val="accent1"/>
                </a:solidFill>
                <a:cs typeface="+mn-ea"/>
                <a:sym typeface="+mn-lt"/>
              </a:rPr>
              <a:t>k</a:t>
            </a:r>
            <a:r>
              <a:rPr lang="zh-CN" altLang="en-US" dirty="0">
                <a:solidFill>
                  <a:srgbClr val="292829"/>
                </a:solidFill>
                <a:cs typeface="+mn-ea"/>
                <a:sym typeface="+mn-lt"/>
              </a:rPr>
              <a:t>的子序列，从而获得一个</a:t>
            </a:r>
            <a:r>
              <a:rPr lang="en-US" altLang="zh-CN" dirty="0">
                <a:solidFill>
                  <a:srgbClr val="292829"/>
                </a:solidFill>
                <a:cs typeface="+mn-ea"/>
                <a:sym typeface="+mn-lt"/>
              </a:rPr>
              <a:t>k-</a:t>
            </a:r>
            <a:r>
              <a:rPr lang="en-US" altLang="zh-CN" dirty="0" err="1">
                <a:solidFill>
                  <a:srgbClr val="292829"/>
                </a:solidFill>
                <a:cs typeface="+mn-ea"/>
                <a:sym typeface="+mn-lt"/>
              </a:rPr>
              <a:t>mer</a:t>
            </a:r>
            <a:r>
              <a:rPr lang="zh-CN" altLang="en-US" dirty="0">
                <a:solidFill>
                  <a:srgbClr val="292829"/>
                </a:solidFill>
                <a:cs typeface="+mn-ea"/>
                <a:sym typeface="+mn-lt"/>
              </a:rPr>
              <a:t>向量来表示长度为</a:t>
            </a:r>
            <a:r>
              <a:rPr lang="en-US" altLang="zh-CN" dirty="0">
                <a:solidFill>
                  <a:srgbClr val="292829"/>
                </a:solidFill>
                <a:cs typeface="+mn-ea"/>
                <a:sym typeface="+mn-lt"/>
              </a:rPr>
              <a:t>L</a:t>
            </a:r>
            <a:r>
              <a:rPr lang="zh-CN" altLang="en-US" dirty="0">
                <a:solidFill>
                  <a:srgbClr val="292829"/>
                </a:solidFill>
                <a:cs typeface="+mn-ea"/>
                <a:sym typeface="+mn-lt"/>
              </a:rPr>
              <a:t>的序列。</a:t>
            </a: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endParaRPr lang="zh-CN" altLang="en-US" dirty="0">
              <a:solidFill>
                <a:srgbClr val="292829"/>
              </a:solidFill>
              <a:cs typeface="+mn-ea"/>
              <a:sym typeface="+mn-lt"/>
            </a:endParaRPr>
          </a:p>
          <a:p>
            <a:pPr defTabSz="412750" eaLnBrk="0" fontAlgn="base" hangingPunct="0">
              <a:lnSpc>
                <a:spcPct val="180000"/>
              </a:lnSpc>
              <a:spcBef>
                <a:spcPct val="0"/>
              </a:spcBef>
              <a:spcAft>
                <a:spcPct val="0"/>
              </a:spcAft>
              <a:defRPr/>
            </a:pPr>
            <a:r>
              <a:rPr lang="zh-CN" altLang="en-US" dirty="0">
                <a:solidFill>
                  <a:srgbClr val="292829"/>
                </a:solidFill>
                <a:cs typeface="+mn-ea"/>
                <a:sym typeface="+mn-lt"/>
              </a:rPr>
              <a:t>本文采用的是</a:t>
            </a:r>
            <a:r>
              <a:rPr lang="en-US" altLang="zh-CN" dirty="0">
                <a:solidFill>
                  <a:srgbClr val="292829"/>
                </a:solidFill>
                <a:cs typeface="+mn-ea"/>
                <a:sym typeface="+mn-lt"/>
              </a:rPr>
              <a:t>3-mer</a:t>
            </a:r>
            <a:r>
              <a:rPr lang="zh-CN" altLang="en-US" dirty="0">
                <a:solidFill>
                  <a:srgbClr val="292829"/>
                </a:solidFill>
                <a:cs typeface="+mn-ea"/>
                <a:sym typeface="+mn-lt"/>
              </a:rPr>
              <a:t>，使用所有可能的</a:t>
            </a:r>
            <a:r>
              <a:rPr lang="en-US" altLang="zh-CN" dirty="0">
                <a:solidFill>
                  <a:srgbClr val="292829"/>
                </a:solidFill>
                <a:cs typeface="+mn-ea"/>
                <a:sym typeface="+mn-lt"/>
              </a:rPr>
              <a:t>3</a:t>
            </a:r>
            <a:r>
              <a:rPr lang="zh-CN" altLang="en-US" dirty="0">
                <a:solidFill>
                  <a:srgbClr val="292829"/>
                </a:solidFill>
                <a:cs typeface="+mn-ea"/>
                <a:sym typeface="+mn-lt"/>
              </a:rPr>
              <a:t>碱基排列顺序作为窗口（共</a:t>
            </a:r>
            <a:r>
              <a:rPr lang="en-US" altLang="zh-CN" dirty="0">
                <a:solidFill>
                  <a:srgbClr val="292829"/>
                </a:solidFill>
                <a:cs typeface="+mn-ea"/>
                <a:sym typeface="+mn-lt"/>
              </a:rPr>
              <a:t>64</a:t>
            </a:r>
            <a:r>
              <a:rPr lang="zh-CN" altLang="en-US" dirty="0">
                <a:solidFill>
                  <a:srgbClr val="292829"/>
                </a:solidFill>
                <a:cs typeface="+mn-ea"/>
                <a:sym typeface="+mn-lt"/>
              </a:rPr>
              <a:t>种）。随后，将这些频率值归一化，以创建一个向量，用于表示</a:t>
            </a:r>
            <a:r>
              <a:rPr lang="en-US" altLang="zh-CN" dirty="0">
                <a:solidFill>
                  <a:srgbClr val="292829"/>
                </a:solidFill>
                <a:cs typeface="+mn-ea"/>
                <a:sym typeface="+mn-lt"/>
              </a:rPr>
              <a:t>miRNA</a:t>
            </a:r>
            <a:r>
              <a:rPr lang="zh-CN" altLang="en-US" dirty="0">
                <a:solidFill>
                  <a:srgbClr val="292829"/>
                </a:solidFill>
                <a:cs typeface="+mn-ea"/>
                <a:sym typeface="+mn-lt"/>
              </a:rPr>
              <a:t>序列信息，从而捕获</a:t>
            </a:r>
            <a:r>
              <a:rPr lang="en-US" altLang="zh-CN" dirty="0">
                <a:solidFill>
                  <a:srgbClr val="292829"/>
                </a:solidFill>
                <a:cs typeface="+mn-ea"/>
                <a:sym typeface="+mn-lt"/>
              </a:rPr>
              <a:t>miRNA</a:t>
            </a:r>
            <a:r>
              <a:rPr lang="zh-CN" altLang="en-US" dirty="0">
                <a:solidFill>
                  <a:srgbClr val="292829"/>
                </a:solidFill>
                <a:cs typeface="+mn-ea"/>
                <a:sym typeface="+mn-lt"/>
              </a:rPr>
              <a:t>的序列属性特征。</a:t>
            </a:r>
            <a:endParaRPr lang="en-US" altLang="zh-CN" dirty="0">
              <a:solidFill>
                <a:srgbClr val="292829"/>
              </a:solidFill>
              <a:cs typeface="+mn-ea"/>
              <a:sym typeface="+mn-lt"/>
            </a:endParaRPr>
          </a:p>
        </p:txBody>
      </p:sp>
      <p:pic>
        <p:nvPicPr>
          <p:cNvPr id="2" name="图片 1" descr="模型结构"/>
          <p:cNvPicPr>
            <a:picLocks noChangeAspect="1"/>
          </p:cNvPicPr>
          <p:nvPr/>
        </p:nvPicPr>
        <p:blipFill>
          <a:blip r:embed="rId1"/>
          <a:srcRect l="35358" r="34925" b="93430"/>
          <a:stretch>
            <a:fillRect/>
          </a:stretch>
        </p:blipFill>
        <p:spPr>
          <a:xfrm>
            <a:off x="6663690" y="1086485"/>
            <a:ext cx="4191635" cy="1067435"/>
          </a:xfrm>
          <a:prstGeom prst="rect">
            <a:avLst/>
          </a:prstGeom>
        </p:spPr>
      </p:pic>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6312535" y="2563495"/>
            <a:ext cx="4792345" cy="3701415"/>
          </a:xfrm>
          <a:prstGeom prst="rect">
            <a:avLst/>
          </a:prstGeom>
        </p:spPr>
      </p:pic>
      <p:sp>
        <p:nvSpPr>
          <p:cNvPr id="7" name="文本框 6"/>
          <p:cNvSpPr txBox="1"/>
          <p:nvPr/>
        </p:nvSpPr>
        <p:spPr>
          <a:xfrm>
            <a:off x="9681210" y="2606040"/>
            <a:ext cx="531495" cy="368300"/>
          </a:xfrm>
          <a:prstGeom prst="rect">
            <a:avLst/>
          </a:prstGeom>
          <a:noFill/>
        </p:spPr>
        <p:txBody>
          <a:bodyPr wrap="square" rtlCol="0">
            <a:spAutoFit/>
          </a:bodyPr>
          <a:p>
            <a:r>
              <a:rPr lang="en-US" altLang="zh-CN"/>
              <a:t>L</a:t>
            </a:r>
            <a:endParaRPr lang="en-US" altLang="zh-CN"/>
          </a:p>
        </p:txBody>
      </p:sp>
      <p:sp>
        <p:nvSpPr>
          <p:cNvPr id="8" name="文本框 7"/>
          <p:cNvSpPr txBox="1"/>
          <p:nvPr/>
        </p:nvSpPr>
        <p:spPr>
          <a:xfrm>
            <a:off x="7775575" y="3060700"/>
            <a:ext cx="531495" cy="368300"/>
          </a:xfrm>
          <a:prstGeom prst="rect">
            <a:avLst/>
          </a:prstGeom>
          <a:noFill/>
        </p:spPr>
        <p:txBody>
          <a:bodyPr wrap="square" rtlCol="0">
            <a:spAutoFit/>
          </a:bodyPr>
          <a:p>
            <a:r>
              <a:rPr lang="en-US" altLang="zh-CN">
                <a:solidFill>
                  <a:srgbClr val="FF0000"/>
                </a:solidFill>
              </a:rPr>
              <a:t>K</a:t>
            </a:r>
            <a:endParaRPr lang="en-US" altLang="zh-CN">
              <a:solidFill>
                <a:srgbClr val="FF0000"/>
              </a:solidFill>
            </a:endParaRPr>
          </a:p>
        </p:txBody>
      </p:sp>
      <p:cxnSp>
        <p:nvCxnSpPr>
          <p:cNvPr id="14" name="直接连接符 13"/>
          <p:cNvCxnSpPr/>
          <p:nvPr/>
        </p:nvCxnSpPr>
        <p:spPr>
          <a:xfrm>
            <a:off x="6982460" y="2825115"/>
            <a:ext cx="13970" cy="222948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a:off x="7741920" y="2811145"/>
            <a:ext cx="0" cy="2223135"/>
          </a:xfrm>
          <a:prstGeom prst="line">
            <a:avLst/>
          </a:prstGeom>
          <a:ln w="28575" cmpd="sng">
            <a:solidFill>
              <a:schemeClr val="accent1">
                <a:shade val="50000"/>
              </a:schemeClr>
            </a:solidFill>
            <a:prstDash val="sysDash"/>
          </a:ln>
        </p:spPr>
        <p:style>
          <a:lnRef idx="2">
            <a:schemeClr val="accent1"/>
          </a:lnRef>
          <a:fillRef idx="0">
            <a:srgbClr val="FFFFFF"/>
          </a:fillRef>
          <a:effectRef idx="0">
            <a:srgbClr val="FFFFFF"/>
          </a:effectRef>
          <a:fontRef idx="minor">
            <a:schemeClr val="tx1"/>
          </a:fontRef>
        </p:style>
      </p:cxnSp>
      <p:graphicFrame>
        <p:nvGraphicFramePr>
          <p:cNvPr id="3" name="表格 2"/>
          <p:cNvGraphicFramePr/>
          <p:nvPr>
            <p:custDataLst>
              <p:tags r:id="rId3"/>
            </p:custDataLst>
          </p:nvPr>
        </p:nvGraphicFramePr>
        <p:xfrm>
          <a:off x="4445" y="60325"/>
          <a:ext cx="12185650" cy="365760"/>
        </p:xfrm>
        <a:graphic>
          <a:graphicData uri="http://schemas.openxmlformats.org/drawingml/2006/table">
            <a:tbl>
              <a:tblPr firstRow="1" bandRow="1">
                <a:effectLst>
                  <a:outerShdw blurRad="50800" dist="38100" dir="2700000" algn="tl" rotWithShape="0">
                    <a:schemeClr val="tx1">
                      <a:alpha val="31000"/>
                    </a:schemeClr>
                  </a:outerShdw>
                </a:effectLst>
                <a:tableStyleId>{5C22544A-7EE6-4342-B048-85BDC9FD1C3A}</a:tableStyleId>
              </a:tblPr>
              <a:tblGrid>
                <a:gridCol w="2424430"/>
                <a:gridCol w="2449830"/>
                <a:gridCol w="2437130"/>
                <a:gridCol w="2437130"/>
                <a:gridCol w="2437130"/>
              </a:tblGrid>
              <a:tr h="365760">
                <a:tc>
                  <a:txBody>
                    <a:bodyPr/>
                    <a:p>
                      <a:pPr algn="ctr">
                        <a:buNone/>
                      </a:pPr>
                      <a:r>
                        <a:rPr lang="zh-CN" altLang="en-US">
                          <a:solidFill>
                            <a:schemeClr val="accent1"/>
                          </a:solidFill>
                        </a:rPr>
                        <a:t>背景引入</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相关工作</a:t>
                      </a:r>
                      <a:endParaRPr lang="zh-CN" altLang="en-US">
                        <a:solidFill>
                          <a:schemeClr val="accent1"/>
                        </a:solidFill>
                      </a:endParaRPr>
                    </a:p>
                  </a:txBody>
                  <a:tcPr anchor="ctr" anchorCtr="0">
                    <a:noFill/>
                  </a:tcPr>
                </a:tc>
                <a:tc>
                  <a:txBody>
                    <a:bodyPr/>
                    <a:p>
                      <a:pPr algn="ctr">
                        <a:buNone/>
                      </a:pPr>
                      <a:r>
                        <a:rPr lang="zh-CN" altLang="en-US">
                          <a:solidFill>
                            <a:schemeClr val="bg1"/>
                          </a:solidFill>
                        </a:rPr>
                        <a:t>模型架构</a:t>
                      </a:r>
                      <a:endParaRPr lang="zh-CN" altLang="en-US">
                        <a:solidFill>
                          <a:schemeClr val="bg1"/>
                        </a:solidFill>
                      </a:endParaRPr>
                    </a:p>
                  </a:txBody>
                  <a:tcPr anchor="ctr" anchorCtr="0">
                    <a:solidFill>
                      <a:schemeClr val="accent1"/>
                    </a:solidFill>
                  </a:tcPr>
                </a:tc>
                <a:tc>
                  <a:txBody>
                    <a:bodyPr/>
                    <a:p>
                      <a:pPr algn="ctr">
                        <a:buNone/>
                      </a:pPr>
                      <a:r>
                        <a:rPr lang="zh-CN" altLang="en-US">
                          <a:solidFill>
                            <a:schemeClr val="accent1"/>
                          </a:solidFill>
                        </a:rPr>
                        <a:t>方法评估</a:t>
                      </a:r>
                      <a:endParaRPr lang="zh-CN" altLang="en-US">
                        <a:solidFill>
                          <a:schemeClr val="accent1"/>
                        </a:solidFill>
                      </a:endParaRPr>
                    </a:p>
                  </a:txBody>
                  <a:tcPr anchor="ctr" anchorCtr="0">
                    <a:noFill/>
                  </a:tcPr>
                </a:tc>
                <a:tc>
                  <a:txBody>
                    <a:bodyPr/>
                    <a:p>
                      <a:pPr algn="ctr">
                        <a:buNone/>
                      </a:pPr>
                      <a:r>
                        <a:rPr lang="zh-CN" altLang="en-US">
                          <a:solidFill>
                            <a:schemeClr val="accent1"/>
                          </a:solidFill>
                        </a:rPr>
                        <a:t>总结讨论</a:t>
                      </a:r>
                      <a:endParaRPr lang="zh-CN" altLang="en-US">
                        <a:solidFill>
                          <a:schemeClr val="accent1"/>
                        </a:solidFill>
                      </a:endParaRPr>
                    </a:p>
                  </a:txBody>
                  <a:tcPr anchor="ctr" anchorCtr="0">
                    <a:noFill/>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TABLE_ENDDRAG_ORIGIN_RECT" val="959*25"/>
  <p:tag name="TABLE_ENDDRAG_RECT" val="0*4*959*25"/>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TABLE_ENDDRAG_ORIGIN_RECT" val="959*25"/>
  <p:tag name="TABLE_ENDDRAG_RECT" val="0*4*959*25"/>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TABLE_ENDDRAG_ORIGIN_RECT" val="959*25"/>
  <p:tag name="TABLE_ENDDRAG_RECT" val="0*4*959*25"/>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TABLE_ENDDRAG_ORIGIN_RECT" val="959*25"/>
  <p:tag name="TABLE_ENDDRAG_RECT" val="0*4*959*25"/>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TABLE_ENDDRAG_ORIGIN_RECT" val="959*25"/>
  <p:tag name="TABLE_ENDDRAG_RECT" val="0*4*959*25"/>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TABLE_ENDDRAG_ORIGIN_RECT" val="959*25"/>
  <p:tag name="TABLE_ENDDRAG_RECT" val="0*4*959*25"/>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TABLE_ENDDRAG_ORIGIN_RECT" val="959*25"/>
  <p:tag name="TABLE_ENDDRAG_RECT" val="0*4*959*25"/>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TABLE_ENDDRAG_ORIGIN_RECT" val="959*25"/>
  <p:tag name="TABLE_ENDDRAG_RECT" val="0*4*959*25"/>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TABLE_ENDDRAG_ORIGIN_RECT" val="959*25"/>
  <p:tag name="TABLE_ENDDRAG_RECT" val="0*4*959*25"/>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TABLE_ENDDRAG_ORIGIN_RECT" val="959*25"/>
  <p:tag name="TABLE_ENDDRAG_RECT" val="0*4*959*25"/>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commondata" val="eyJoZGlkIjoiODA0NjJiNGFhNjk4NjMzMTk5YjVjOTI2ZGUzYTNjYjUifQ=="/>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TABLE_ENDDRAG_ORIGIN_RECT" val="959*25"/>
  <p:tag name="TABLE_ENDDRAG_RECT" val="0*4*959*25"/>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TABLE_ENDDRAG_ORIGIN_RECT" val="959*25"/>
  <p:tag name="TABLE_ENDDRAG_RECT" val="0*4*959*25"/>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TABLE_ENDDRAG_ORIGIN_RECT" val="959*25"/>
  <p:tag name="TABLE_ENDDRAG_RECT" val="0*4*959*25"/>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TABLE_ENDDRAG_ORIGIN_RECT" val="959*25"/>
  <p:tag name="TABLE_ENDDRAG_RECT" val="0*4*959*25"/>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959*25"/>
  <p:tag name="TABLE_ENDDRAG_RECT" val="0*4*959*25"/>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TABLE_ENDDRAG_ORIGIN_RECT" val="959*25"/>
  <p:tag name="TABLE_ENDDRAG_RECT" val="0*4*959*25"/>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TABLE_ENDDRAG_ORIGIN_RECT" val="959*25"/>
  <p:tag name="TABLE_ENDDRAG_RECT" val="0*4*959*25"/>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TABLE_ENDDRAG_ORIGIN_RECT" val="959*25"/>
  <p:tag name="TABLE_ENDDRAG_RECT" val="0*4*959*25"/>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TABLE_ENDDRAG_ORIGIN_RECT" val="959*25"/>
  <p:tag name="TABLE_ENDDRAG_RECT" val="0*4*959*25"/>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TABLE_ENDDRAG_ORIGIN_RECT" val="959*25"/>
  <p:tag name="TABLE_ENDDRAG_RECT" val="0*4*959*25"/>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TABLE_ENDDRAG_ORIGIN_RECT" val="959*25"/>
  <p:tag name="TABLE_ENDDRAG_RECT" val="0*4*959*25"/>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TABLE_ENDDRAG_ORIGIN_RECT" val="959*25"/>
  <p:tag name="TABLE_ENDDRAG_RECT" val="0*4*959*25"/>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TABLE_ENDDRAG_ORIGIN_RECT" val="959*25"/>
  <p:tag name="TABLE_ENDDRAG_RECT" val="0*4*959*25"/>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TABLE_ENDDRAG_ORIGIN_RECT" val="959*25"/>
  <p:tag name="TABLE_ENDDRAG_RECT" val="0*4*959*25"/>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第一PPT，www.1ppt.com">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aufbqqkd">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5224</Words>
  <Application>WPS 演示</Application>
  <PresentationFormat>宽屏</PresentationFormat>
  <Paragraphs>596</Paragraphs>
  <Slides>26</Slides>
  <Notes>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26</vt:i4>
      </vt:variant>
    </vt:vector>
  </HeadingPairs>
  <TitlesOfParts>
    <vt:vector size="38" baseType="lpstr">
      <vt:lpstr>Arial</vt:lpstr>
      <vt:lpstr>宋体</vt:lpstr>
      <vt:lpstr>Wingdings</vt:lpstr>
      <vt:lpstr>字魂58号-创中黑</vt:lpstr>
      <vt:lpstr>黑体</vt:lpstr>
      <vt:lpstr>Wingdings</vt:lpstr>
      <vt:lpstr>微软雅黑</vt:lpstr>
      <vt:lpstr>印品黑体</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dc:title>
  <dc:creator>第一PPT</dc:creator>
  <cp:keywords>www.1ppt.com</cp:keywords>
  <dc:description>www.1ppt.com</dc:description>
  <cp:lastModifiedBy>岚山风</cp:lastModifiedBy>
  <cp:revision>192</cp:revision>
  <dcterms:created xsi:type="dcterms:W3CDTF">2019-06-19T02:08:00Z</dcterms:created>
  <dcterms:modified xsi:type="dcterms:W3CDTF">2024-12-02T14:54:22Z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B4AE9B0121AE45DF9EE267AE54A73820</vt:lpwstr>
  </property>
  <property fmtid="{D5CDD505-2E9C-101B-9397-08002B2CF9AE}" pid="4" name="KSOSaveFontToCloudKey">
    <vt:lpwstr>0_btnclosed</vt:lpwstr>
  </property>
</Properties>
</file>